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75" r:id="rId4"/>
    <p:sldId id="258" r:id="rId5"/>
    <p:sldId id="273" r:id="rId6"/>
    <p:sldId id="259" r:id="rId7"/>
    <p:sldId id="260" r:id="rId8"/>
    <p:sldId id="277" r:id="rId9"/>
    <p:sldId id="261" r:id="rId10"/>
    <p:sldId id="262" r:id="rId11"/>
    <p:sldId id="263" r:id="rId12"/>
    <p:sldId id="264" r:id="rId13"/>
    <p:sldId id="265" r:id="rId14"/>
    <p:sldId id="278" r:id="rId15"/>
    <p:sldId id="272" r:id="rId16"/>
    <p:sldId id="266" r:id="rId17"/>
    <p:sldId id="267" r:id="rId18"/>
    <p:sldId id="257" r:id="rId19"/>
    <p:sldId id="279" r:id="rId20"/>
    <p:sldId id="268" r:id="rId21"/>
    <p:sldId id="269" r:id="rId22"/>
    <p:sldId id="270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65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70" d="100"/>
          <a:sy n="170" d="100"/>
        </p:scale>
        <p:origin x="-56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175B-26F6-4828-BBA6-8D5CB28A3C49}" type="datetimeFigureOut">
              <a:rPr lang="en-US" smtClean="0"/>
              <a:t>6/18/13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E564-C47E-4950-BA1A-3E1BB3A6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4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1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1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76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85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11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05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9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53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64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0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4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6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7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4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6/18/13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6/18/13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6/18/13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3109119" y="3337719"/>
            <a:ext cx="6858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8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9" y="231793"/>
            <a:ext cx="1319251" cy="131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6/18/13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1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2318066"/>
          </a:xfrm>
        </p:spPr>
        <p:txBody>
          <a:bodyPr anchor="b">
            <a:noAutofit/>
          </a:bodyPr>
          <a:lstStyle>
            <a:lvl1pPr algn="l">
              <a:defRPr sz="5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62704"/>
            <a:ext cx="7772400" cy="544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6/18/13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2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78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6/18/13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727575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52916" y="-52914"/>
            <a:ext cx="9252666" cy="478048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649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10137"/>
            <a:ext cx="4040188" cy="4089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7628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4910137"/>
            <a:ext cx="4041775" cy="4089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77628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6/18/13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/>
          </p:nvPr>
        </p:nvSpPr>
        <p:spPr>
          <a:xfrm>
            <a:off x="4645025" y="5319111"/>
            <a:ext cx="4041775" cy="8671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55613" y="5319111"/>
            <a:ext cx="4041775" cy="867172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52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6/18/13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4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6/18/13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9" y="231793"/>
            <a:ext cx="1319251" cy="131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6/18/13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465513" y="273050"/>
            <a:ext cx="5333591" cy="585311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54768" y="3337719"/>
            <a:ext cx="6858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2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5" y="4800600"/>
            <a:ext cx="718824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8"/>
            <a:ext cx="71882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6/18/13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727575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2916" y="-52914"/>
            <a:ext cx="9252666" cy="478048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1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461154" y="6190374"/>
            <a:ext cx="1428661" cy="5311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514FC7BF-0B4E-544E-85EB-6585304DCDB0}" type="datetimeFigureOut">
              <a:rPr lang="en-US" smtClean="0"/>
              <a:pPr/>
              <a:t>6/18/13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7534" y="6356350"/>
            <a:ext cx="1679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8360F7C1-93A7-6C4F-8442-0620E42E0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5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slide" Target="slide18.xml"/><Relationship Id="rId5" Type="http://schemas.openxmlformats.org/officeDocument/2006/relationships/slide" Target="slide17.xml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ik.go.kr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971675"/>
            <a:ext cx="7772400" cy="4181474"/>
          </a:xfrm>
        </p:spPr>
        <p:txBody>
          <a:bodyPr anchor="t">
            <a:normAutofit/>
          </a:bodyPr>
          <a:lstStyle/>
          <a:p>
            <a:r>
              <a:rPr lang="en-US" sz="6600" dirty="0" smtClean="0"/>
              <a:t>How to Register</a:t>
            </a:r>
            <a:br>
              <a:rPr lang="en-US" sz="6600" dirty="0" smtClean="0"/>
            </a:br>
            <a:r>
              <a:rPr lang="en-US" sz="6600" dirty="0" smtClean="0"/>
              <a:t> </a:t>
            </a:r>
            <a:r>
              <a:rPr lang="en-US" sz="6000" dirty="0" smtClean="0"/>
              <a:t>for the TOPIK Test </a:t>
            </a:r>
            <a:r>
              <a:rPr lang="en-US" sz="6600" dirty="0" smtClean="0"/>
              <a:t>(</a:t>
            </a:r>
            <a:r>
              <a:rPr lang="ko-KR" altLang="en-US" sz="6600" dirty="0" smtClean="0"/>
              <a:t>한국어능력시험</a:t>
            </a:r>
            <a:r>
              <a:rPr lang="en-US" altLang="ko-KR" sz="6600" dirty="0" smtClean="0"/>
              <a:t>)</a:t>
            </a:r>
            <a:endParaRPr lang="en-US" sz="6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6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to everything</a:t>
            </a:r>
            <a:endParaRPr lang="en-US" dirty="0"/>
          </a:p>
        </p:txBody>
      </p:sp>
      <p:pic>
        <p:nvPicPr>
          <p:cNvPr id="4" name="Content Placeholder 3" descr="7-agree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78" r="-1777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Just click the check box and button and move on.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00175" y="3886200"/>
            <a:ext cx="228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7381"/>
            <a:ext cx="3008313" cy="416591"/>
          </a:xfrm>
        </p:spPr>
        <p:txBody>
          <a:bodyPr>
            <a:normAutofit/>
          </a:bodyPr>
          <a:lstStyle/>
          <a:p>
            <a:r>
              <a:rPr lang="en-US" dirty="0" smtClean="0"/>
              <a:t>Join form</a:t>
            </a:r>
            <a:endParaRPr lang="en-US" dirty="0"/>
          </a:p>
        </p:txBody>
      </p:sp>
      <p:pic>
        <p:nvPicPr>
          <p:cNvPr id="4" name="Content Placeholder 3" descr="8-joining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2" r="-3192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1" y="593971"/>
            <a:ext cx="2827538" cy="626402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아이디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ID (username)</a:t>
            </a:r>
          </a:p>
          <a:p>
            <a:pPr marL="800100" lvl="1" indent="-342900">
              <a:buFont typeface="+mj-lt"/>
              <a:buAutoNum type="alphaLcPeriod"/>
            </a:pPr>
            <a:r>
              <a:rPr lang="ko-KR" altLang="en-US" sz="1100" dirty="0" smtClean="0"/>
              <a:t>중복체크 </a:t>
            </a:r>
            <a:r>
              <a:rPr lang="en-US" altLang="ko-KR" sz="1100" dirty="0" smtClean="0"/>
              <a:t>=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check available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비밀번호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password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비밀번호 확인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confirm password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한글성명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/>
              <a:t>n</a:t>
            </a:r>
            <a:r>
              <a:rPr lang="en-US" altLang="ko-KR" dirty="0" smtClean="0"/>
              <a:t>ame in Hangul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영문성명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/>
              <a:t>n</a:t>
            </a:r>
            <a:r>
              <a:rPr lang="en-US" altLang="ko-KR" dirty="0" smtClean="0"/>
              <a:t>ame in English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생년월일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/>
              <a:t>b</a:t>
            </a:r>
            <a:r>
              <a:rPr lang="en-US" altLang="ko-KR" dirty="0" smtClean="0"/>
              <a:t>irth Y/M/D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성별</a:t>
            </a:r>
            <a:r>
              <a:rPr lang="en-US" altLang="ko-KR" dirty="0" smtClean="0"/>
              <a:t> = sex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국적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/>
              <a:t>c</a:t>
            </a:r>
            <a:r>
              <a:rPr lang="en-US" altLang="ko-KR" dirty="0" smtClean="0"/>
              <a:t>ountry</a:t>
            </a:r>
          </a:p>
          <a:p>
            <a:pPr marL="800100" lvl="1" indent="-342900">
              <a:buFont typeface="+mj-lt"/>
              <a:buAutoNum type="alphaLcPeriod"/>
            </a:pPr>
            <a:r>
              <a:rPr lang="ko-KR" altLang="en-US" sz="1100" dirty="0" smtClean="0"/>
              <a:t>찾기 </a:t>
            </a:r>
            <a:r>
              <a:rPr lang="en-US" altLang="ko-KR" sz="1100" dirty="0" smtClean="0"/>
              <a:t>=</a:t>
            </a:r>
            <a:r>
              <a:rPr lang="ko-KR" altLang="en-US" sz="1100" dirty="0" smtClean="0"/>
              <a:t> </a:t>
            </a:r>
            <a:r>
              <a:rPr lang="en-US" altLang="ko-KR" sz="1100" dirty="0"/>
              <a:t>s</a:t>
            </a:r>
            <a:r>
              <a:rPr lang="en-US" altLang="ko-KR" sz="1100" dirty="0" smtClean="0"/>
              <a:t>earch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회</a:t>
            </a:r>
            <a:r>
              <a:rPr lang="ko-KR" altLang="en-US" dirty="0" smtClean="0"/>
              <a:t>원</a:t>
            </a:r>
            <a:r>
              <a:rPr lang="ko-KR" altLang="en-US" dirty="0" smtClean="0"/>
              <a:t>구분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member type</a:t>
            </a:r>
            <a:endParaRPr lang="en-US" altLang="ko-KR" dirty="0" smtClean="0"/>
          </a:p>
          <a:p>
            <a:pPr marL="800100" lvl="1" indent="-342900">
              <a:buFont typeface="+mj-lt"/>
              <a:buAutoNum type="alphaLcPeriod"/>
            </a:pPr>
            <a:r>
              <a:rPr lang="ko-KR" altLang="en-US" sz="1100" dirty="0" smtClean="0"/>
              <a:t>한국인 </a:t>
            </a:r>
            <a:r>
              <a:rPr lang="en-US" altLang="ko-KR" sz="1100" dirty="0" smtClean="0"/>
              <a:t>=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Koreans in Korea</a:t>
            </a:r>
          </a:p>
          <a:p>
            <a:pPr marL="800100" lvl="1" indent="-342900">
              <a:buFont typeface="+mj-lt"/>
              <a:buAutoNum type="alphaLcPeriod"/>
            </a:pPr>
            <a:r>
              <a:rPr lang="ko-KR" altLang="en-US" sz="1100" dirty="0" smtClean="0"/>
              <a:t>재외국인 </a:t>
            </a:r>
            <a:r>
              <a:rPr lang="en-US" altLang="ko-KR" sz="1100" dirty="0" smtClean="0"/>
              <a:t>=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Koreans abroad</a:t>
            </a:r>
          </a:p>
          <a:p>
            <a:pPr marL="800100" lvl="1" indent="-342900">
              <a:buFont typeface="+mj-lt"/>
              <a:buAutoNum type="alphaLcPeriod"/>
            </a:pPr>
            <a:r>
              <a:rPr lang="ko-KR" altLang="en-US" sz="1100" dirty="0" smtClean="0"/>
              <a:t>재한외국인 </a:t>
            </a:r>
            <a:r>
              <a:rPr lang="en-US" altLang="ko-KR" sz="1100" dirty="0" smtClean="0"/>
              <a:t>=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Foreigners living in Korea</a:t>
            </a:r>
          </a:p>
          <a:p>
            <a:pPr marL="800100" lvl="1" indent="-342900">
              <a:buFont typeface="+mj-lt"/>
              <a:buAutoNum type="alphaLcPeriod"/>
            </a:pPr>
            <a:r>
              <a:rPr lang="ko-KR" altLang="en-US" sz="1100" dirty="0" smtClean="0"/>
              <a:t>외국인 </a:t>
            </a:r>
            <a:r>
              <a:rPr lang="en-US" altLang="ko-KR" sz="1100" dirty="0" smtClean="0"/>
              <a:t>=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Foreigners outside Korea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주소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address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이메일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email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전화번호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phone #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핸드폰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cell phone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SMS </a:t>
            </a:r>
            <a:r>
              <a:rPr lang="ko-KR" altLang="en-US" dirty="0" smtClean="0"/>
              <a:t>수신여부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Can we send you SMS texts to your phone?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이메일 수신여부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Can we send you email?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48325" y="1009650"/>
            <a:ext cx="542925" cy="1809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91225" y="2609850"/>
            <a:ext cx="352425" cy="1809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91175" y="3838575"/>
            <a:ext cx="352425" cy="1809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91225" y="2885003"/>
            <a:ext cx="1228725" cy="1044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2" idx="1"/>
          </p:cNvCxnSpPr>
          <p:nvPr/>
        </p:nvCxnSpPr>
        <p:spPr>
          <a:xfrm>
            <a:off x="6343650" y="2700337"/>
            <a:ext cx="7239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67550" y="2515671"/>
            <a:ext cx="113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page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43650" y="915471"/>
            <a:ext cx="221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your username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7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찾기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Search; </a:t>
            </a:r>
            <a:r>
              <a:rPr lang="ko-KR" altLang="en-US" dirty="0" smtClean="0"/>
              <a:t>검색 </a:t>
            </a:r>
            <a:r>
              <a:rPr lang="en-US" altLang="ko-KR" dirty="0" smtClean="0"/>
              <a:t>= Select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Search for country</a:t>
            </a:r>
            <a:endParaRPr lang="en-US" dirty="0"/>
          </a:p>
        </p:txBody>
      </p:sp>
      <p:pic>
        <p:nvPicPr>
          <p:cNvPr id="9" name="Content Placeholder 8" descr="9-country-select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3909"/>
            <a:ext cx="4040188" cy="379604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Search for address</a:t>
            </a:r>
            <a:endParaRPr lang="en-US" dirty="0"/>
          </a:p>
        </p:txBody>
      </p:sp>
      <p:pic>
        <p:nvPicPr>
          <p:cNvPr id="10" name="Content Placeholder 9" descr="10-address-select.pn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849687"/>
            <a:ext cx="4041775" cy="3804488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Search by your </a:t>
            </a:r>
            <a:r>
              <a:rPr lang="ko-KR" altLang="en-US" dirty="0" smtClean="0"/>
              <a:t>동</a:t>
            </a:r>
            <a:r>
              <a:rPr lang="en-US" altLang="ko-KR" dirty="0" smtClean="0"/>
              <a:t>. You may have to scroll down a bit to get to your city.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25"/>
          </a:xfrm>
        </p:spPr>
        <p:txBody>
          <a:bodyPr/>
          <a:lstStyle/>
          <a:p>
            <a:r>
              <a:rPr lang="en-US" dirty="0" smtClean="0"/>
              <a:t>The Completed Form</a:t>
            </a:r>
            <a:endParaRPr lang="en-US" dirty="0"/>
          </a:p>
        </p:txBody>
      </p:sp>
      <p:pic>
        <p:nvPicPr>
          <p:cNvPr id="4" name="Content Placeholder 3" descr="11-filled-ou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1" b="-221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1" y="714376"/>
            <a:ext cx="2819400" cy="541178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Here’s what the completed form looks like.</a:t>
            </a:r>
          </a:p>
          <a:p>
            <a:endParaRPr lang="en-US" sz="1600" dirty="0"/>
          </a:p>
          <a:p>
            <a:r>
              <a:rPr lang="en-US" sz="1600" dirty="0" smtClean="0"/>
              <a:t>Oops. I made a mistake.</a:t>
            </a:r>
          </a:p>
          <a:p>
            <a:r>
              <a:rPr lang="en-US" sz="1600" dirty="0" smtClean="0"/>
              <a:t>I should be </a:t>
            </a:r>
            <a:r>
              <a:rPr lang="ko-KR" altLang="en-US" sz="1600" dirty="0" err="1" smtClean="0"/>
              <a:t>재한외국인</a:t>
            </a:r>
            <a:r>
              <a:rPr lang="en-US" altLang="ko-KR" sz="1600" dirty="0" smtClean="0"/>
              <a:t>, not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just </a:t>
            </a:r>
            <a:r>
              <a:rPr lang="ko-KR" altLang="en-US" sz="1600" dirty="0" smtClean="0"/>
              <a:t>외국인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since I live </a:t>
            </a:r>
            <a:r>
              <a:rPr lang="en-US" altLang="ko-KR" sz="1600" b="1" dirty="0" smtClean="0"/>
              <a:t>in</a:t>
            </a:r>
            <a:r>
              <a:rPr lang="en-US" altLang="ko-KR" sz="1600" dirty="0" smtClean="0"/>
              <a:t> Korea. </a:t>
            </a:r>
          </a:p>
          <a:p>
            <a:r>
              <a:rPr lang="en-US" altLang="ko-KR" sz="1600" dirty="0" smtClean="0"/>
              <a:t>^^;</a:t>
            </a:r>
          </a:p>
          <a:p>
            <a:endParaRPr lang="en-US" sz="1600" dirty="0"/>
          </a:p>
          <a:p>
            <a:r>
              <a:rPr lang="ko-KR" altLang="en-US" sz="1600" dirty="0" smtClean="0"/>
              <a:t>등록 </a:t>
            </a:r>
            <a:r>
              <a:rPr lang="en-US" altLang="ko-KR" sz="1600" dirty="0" smtClean="0"/>
              <a:t>= Enroll</a:t>
            </a:r>
          </a:p>
          <a:p>
            <a:r>
              <a:rPr lang="ko-KR" altLang="en-US" sz="1600" dirty="0" smtClean="0"/>
              <a:t>취소 </a:t>
            </a:r>
            <a:r>
              <a:rPr lang="en-US" altLang="ko-KR" sz="1600" dirty="0" smtClean="0"/>
              <a:t>= Cancel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733925" y="4991100"/>
            <a:ext cx="723900" cy="952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3925" y="4495800"/>
            <a:ext cx="723900" cy="952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33925" y="714375"/>
            <a:ext cx="723900" cy="952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3103562"/>
          </a:xfrm>
        </p:spPr>
        <p:txBody>
          <a:bodyPr/>
          <a:lstStyle/>
          <a:p>
            <a:r>
              <a:rPr lang="en-US" dirty="0" smtClean="0"/>
              <a:t>PART 3:</a:t>
            </a:r>
            <a:br>
              <a:rPr lang="en-US" dirty="0" smtClean="0"/>
            </a:br>
            <a:r>
              <a:rPr lang="en-US" dirty="0" smtClean="0"/>
              <a:t>Registering for TOPIK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49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login!</a:t>
            </a:r>
            <a:endParaRPr lang="en-US" dirty="0"/>
          </a:p>
        </p:txBody>
      </p:sp>
      <p:pic>
        <p:nvPicPr>
          <p:cNvPr id="5" name="Content Placeholder 4" descr="6-login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64" r="-1646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(Leave the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일반회원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</a:t>
            </a:r>
            <a:r>
              <a:rPr lang="en-US" altLang="ko-KR" dirty="0" smtClean="0"/>
              <a:t>button checked. That means “Regular Members”. The other button is for “Managers”.)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36923" y="3067050"/>
            <a:ext cx="473077" cy="1714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4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Enrollment	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Top half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2. Bottom half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046720"/>
            <a:ext cx="4041775" cy="3410423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“Motive of Application” details </a:t>
            </a:r>
            <a:r>
              <a:rPr lang="en-US" b="1" dirty="0" smtClean="0">
                <a:hlinkClick r:id="rId4" action="ppaction://hlinksldjump"/>
              </a:rPr>
              <a:t>2 slides later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“Photo” details &amp; “Testing Area” selection details on </a:t>
            </a:r>
            <a:r>
              <a:rPr lang="en-US" b="1" dirty="0" smtClean="0">
                <a:hlinkClick r:id="rId5" action="ppaction://hlinksldjump"/>
              </a:rPr>
              <a:t>next slide</a:t>
            </a:r>
            <a:endParaRPr lang="en-US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1259"/>
            <a:ext cx="4040188" cy="3821344"/>
          </a:xfrm>
        </p:spPr>
      </p:pic>
      <p:sp>
        <p:nvSpPr>
          <p:cNvPr id="10" name="Rectangle 9"/>
          <p:cNvSpPr/>
          <p:nvPr/>
        </p:nvSpPr>
        <p:spPr>
          <a:xfrm>
            <a:off x="2232023" y="3390900"/>
            <a:ext cx="539752" cy="1714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36923" y="2657475"/>
            <a:ext cx="596902" cy="1714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32448" y="3076575"/>
            <a:ext cx="539752" cy="1714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56498" y="3076575"/>
            <a:ext cx="663577" cy="1714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7475" y="2000250"/>
            <a:ext cx="110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slide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6649" y="2306895"/>
            <a:ext cx="614362" cy="1044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336923" y="2306895"/>
            <a:ext cx="298451" cy="3505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02275" y="3695700"/>
            <a:ext cx="15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slides later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>
            <a:off x="6051550" y="3251865"/>
            <a:ext cx="950725" cy="6285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888286" y="3251865"/>
            <a:ext cx="149226" cy="529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600098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7725" y="600120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4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Photo &amp; Test location details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Photo specifics</a:t>
            </a:r>
            <a:endParaRPr lang="en-US" dirty="0"/>
          </a:p>
        </p:txBody>
      </p:sp>
      <p:pic>
        <p:nvPicPr>
          <p:cNvPr id="9" name="Content Placeholder 8" descr="13-select-test-area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72" b="-25572"/>
          <a:stretch>
            <a:fillRect/>
          </a:stretch>
        </p:blipFill>
        <p:spPr>
          <a:xfrm>
            <a:off x="4645024" y="776287"/>
            <a:ext cx="4040188" cy="3951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Test location</a:t>
            </a:r>
            <a:endParaRPr lang="en-US" dirty="0"/>
          </a:p>
        </p:txBody>
      </p:sp>
      <p:pic>
        <p:nvPicPr>
          <p:cNvPr id="10" name="Content Placeholder 9" descr="16-picture.pn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97" b="-8397"/>
          <a:stretch>
            <a:fillRect/>
          </a:stretch>
        </p:blipFill>
        <p:spPr>
          <a:xfrm>
            <a:off x="455613" y="776287"/>
            <a:ext cx="4041775" cy="3951288"/>
          </a:xfrm>
        </p:spPr>
      </p:pic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45025" y="5319111"/>
            <a:ext cx="4041775" cy="949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Select your city first</a:t>
            </a:r>
          </a:p>
          <a:p>
            <a:pPr marL="0" indent="0">
              <a:buNone/>
            </a:pPr>
            <a:r>
              <a:rPr lang="en-US" dirty="0" smtClean="0"/>
              <a:t>Select your testing place second</a:t>
            </a:r>
          </a:p>
          <a:p>
            <a:pPr marL="0" indent="0">
              <a:buNone/>
            </a:pPr>
            <a:r>
              <a:rPr lang="ko-KR" altLang="en-US" dirty="0" smtClean="0"/>
              <a:t>잔여인원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Seats remaining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55613" y="5319110"/>
            <a:ext cx="4041775" cy="1453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Must look like a passport pic (white </a:t>
            </a:r>
            <a:r>
              <a:rPr lang="en-US" dirty="0" err="1" smtClean="0"/>
              <a:t>bg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Have a ratio of 3:4</a:t>
            </a:r>
          </a:p>
          <a:p>
            <a:pPr marL="0" indent="0">
              <a:buNone/>
            </a:pPr>
            <a:r>
              <a:rPr lang="en-US" dirty="0" smtClean="0"/>
              <a:t>Be less than 200KB in size</a:t>
            </a:r>
          </a:p>
          <a:p>
            <a:pPr marL="0" indent="0">
              <a:buNone/>
            </a:pPr>
            <a:r>
              <a:rPr lang="en-US" dirty="0" smtClean="0"/>
              <a:t>Less than 3 months old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31507" y="2744066"/>
            <a:ext cx="1065235" cy="1714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49238" y="2645125"/>
            <a:ext cx="221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spots left?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2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2. “Motive of Application” details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43144" y="1600200"/>
            <a:ext cx="295740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“Motive of Application”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방송 </a:t>
            </a:r>
            <a:r>
              <a:rPr lang="en-US" altLang="ko-KR" sz="1600" dirty="0" smtClean="0"/>
              <a:t>= Broadcasting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신문 </a:t>
            </a:r>
            <a:r>
              <a:rPr lang="en-US" altLang="ko-KR" sz="1600" dirty="0" smtClean="0"/>
              <a:t>= Newspaper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잡지 </a:t>
            </a:r>
            <a:r>
              <a:rPr lang="en-US" altLang="ko-KR" sz="1600" dirty="0" smtClean="0"/>
              <a:t>= Magazine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교육기관 </a:t>
            </a:r>
            <a:r>
              <a:rPr lang="en-US" altLang="ko-KR" sz="1600" dirty="0" smtClean="0"/>
              <a:t>= Educational institution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포스터 </a:t>
            </a:r>
            <a:r>
              <a:rPr lang="en-US" altLang="ko-KR" sz="1600" dirty="0" smtClean="0"/>
              <a:t>= Poster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친</a:t>
            </a:r>
            <a:r>
              <a:rPr lang="ko-KR" altLang="en-US" sz="1600" dirty="0" smtClean="0"/>
              <a:t>지 </a:t>
            </a:r>
            <a:r>
              <a:rPr lang="en-US" altLang="ko-KR" sz="1600" dirty="0" smtClean="0"/>
              <a:t>= </a:t>
            </a:r>
            <a:r>
              <a:rPr lang="en-US" altLang="ko-KR" sz="1600" dirty="0" smtClean="0"/>
              <a:t>Relative</a:t>
            </a:r>
            <a:endParaRPr lang="en-US" altLang="ko-KR" sz="1600" dirty="0" smtClean="0"/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친구 </a:t>
            </a:r>
            <a:r>
              <a:rPr lang="en-US" altLang="ko-KR" sz="1600" dirty="0" smtClean="0"/>
              <a:t>= Friend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인터넷 </a:t>
            </a:r>
            <a:r>
              <a:rPr lang="en-US" altLang="ko-KR" sz="1600" dirty="0" smtClean="0"/>
              <a:t>= Internet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기타 </a:t>
            </a:r>
            <a:r>
              <a:rPr lang="en-US" altLang="ko-KR" sz="1600" dirty="0" smtClean="0"/>
              <a:t>= Other</a:t>
            </a:r>
            <a:endParaRPr lang="en-US" sz="16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4" name="Content Placeholder 8" descr="14-motive-of-applica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" t="1" r="-32" b="-302"/>
          <a:stretch/>
        </p:blipFill>
        <p:spPr>
          <a:xfrm>
            <a:off x="447782" y="1820023"/>
            <a:ext cx="716908" cy="154538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46158" y="1600200"/>
            <a:ext cx="30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“Purpose of </a:t>
            </a:r>
            <a:r>
              <a:rPr lang="en-US" sz="2200" b="1" dirty="0"/>
              <a:t>Application”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유학 </a:t>
            </a:r>
            <a:r>
              <a:rPr lang="en-US" altLang="ko-KR" sz="1600" dirty="0" smtClean="0"/>
              <a:t>= School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취업 </a:t>
            </a:r>
            <a:r>
              <a:rPr lang="en-US" altLang="ko-KR" sz="1600" dirty="0" smtClean="0"/>
              <a:t>= Job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관광 </a:t>
            </a:r>
            <a:r>
              <a:rPr lang="en-US" altLang="ko-KR" sz="1600" dirty="0" smtClean="0"/>
              <a:t>= Tourism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학술연구 </a:t>
            </a:r>
            <a:r>
              <a:rPr lang="en-US" altLang="ko-KR" sz="1600" dirty="0" smtClean="0"/>
              <a:t>= Research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실력확인 </a:t>
            </a:r>
            <a:r>
              <a:rPr lang="en-US" altLang="ko-KR" sz="1600" dirty="0" smtClean="0"/>
              <a:t>= To check your level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한국문화이해 </a:t>
            </a:r>
            <a:r>
              <a:rPr lang="en-US" altLang="ko-KR" sz="1600" dirty="0" smtClean="0"/>
              <a:t>= Understand Korean culture</a:t>
            </a:r>
          </a:p>
          <a:p>
            <a:pPr>
              <a:buFont typeface="+mj-lt"/>
              <a:buAutoNum type="arabicPeriod"/>
            </a:pPr>
            <a:r>
              <a:rPr lang="ko-KR" altLang="en-US" sz="1600" dirty="0" smtClean="0"/>
              <a:t>기타 </a:t>
            </a:r>
            <a:r>
              <a:rPr lang="en-US" altLang="ko-KR" sz="1600" dirty="0" smtClean="0"/>
              <a:t>= Other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15" name="Content Placeholder 9" descr="15-purpose-of-application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50795" y="1820023"/>
            <a:ext cx="995363" cy="13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7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4:</a:t>
            </a:r>
            <a:br>
              <a:rPr lang="en-US" dirty="0" smtClean="0"/>
            </a:br>
            <a:r>
              <a:rPr lang="en-US" dirty="0" smtClean="0"/>
              <a:t>Paying Your Dues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37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6725"/>
            <a:ext cx="7772400" cy="3395979"/>
          </a:xfrm>
        </p:spPr>
        <p:txBody>
          <a:bodyPr anchor="t"/>
          <a:lstStyle/>
          <a:p>
            <a:pPr algn="ctr"/>
            <a:r>
              <a:rPr lang="en-US" u="sng" dirty="0" smtClean="0">
                <a:hlinkClick r:id="rId3"/>
              </a:rPr>
              <a:t>www.topik.go.kr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-ho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37" y="1638298"/>
            <a:ext cx="6449013" cy="44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1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Payment options</a:t>
            </a:r>
            <a:endParaRPr lang="en-US" dirty="0"/>
          </a:p>
        </p:txBody>
      </p:sp>
      <p:pic>
        <p:nvPicPr>
          <p:cNvPr id="7" name="Content Placeholder 6" descr="18-how-will-you-pa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08" b="-27008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826925" cy="4691063"/>
          </a:xfrm>
        </p:spPr>
        <p:txBody>
          <a:bodyPr/>
          <a:lstStyle/>
          <a:p>
            <a:r>
              <a:rPr lang="en-US" dirty="0" smtClean="0"/>
              <a:t>Now you owe 40,000won. How will you pay?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신용카드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Credit card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실시간 계좌이체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Real-time bank transfer (Online. Now.)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가상계좌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ATM transfer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I recommend the ATM transfer.</a:t>
            </a:r>
          </a:p>
          <a:p>
            <a:r>
              <a:rPr lang="en-US" dirty="0" smtClean="0"/>
              <a:t>It’s the simplest method.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41940" y="3414525"/>
            <a:ext cx="788101" cy="952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6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pay.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Payment request page</a:t>
            </a:r>
            <a:endParaRPr lang="en-US" dirty="0"/>
          </a:p>
        </p:txBody>
      </p:sp>
      <p:pic>
        <p:nvPicPr>
          <p:cNvPr id="7" name="Content Placeholder 6" descr="19-after-that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068520"/>
            <a:ext cx="4040188" cy="336682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Payment details (</a:t>
            </a:r>
            <a:r>
              <a:rPr lang="en-US" altLang="ko-KR" dirty="0" smtClean="0"/>
              <a:t>last 4 lines)</a:t>
            </a:r>
            <a:endParaRPr lang="en-US" dirty="0"/>
          </a:p>
        </p:txBody>
      </p:sp>
      <p:pic>
        <p:nvPicPr>
          <p:cNvPr id="8" name="Content Placeholder 7" descr="20-pay-info.pn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06" y="776288"/>
            <a:ext cx="3622013" cy="395128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45025" y="5319111"/>
            <a:ext cx="4041775" cy="137857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ko-KR" altLang="en-US" dirty="0" smtClean="0"/>
              <a:t>입금은행 </a:t>
            </a:r>
            <a:r>
              <a:rPr lang="en-US" altLang="ko-KR" dirty="0" smtClean="0"/>
              <a:t>= Deposit bank</a:t>
            </a:r>
          </a:p>
          <a:p>
            <a:pPr>
              <a:buFont typeface="+mj-lt"/>
              <a:buAutoNum type="arabicPeriod"/>
            </a:pPr>
            <a:r>
              <a:rPr lang="ko-KR" altLang="en-US" dirty="0" err="1" smtClean="0"/>
              <a:t>가상계좌주명</a:t>
            </a:r>
            <a:r>
              <a:rPr lang="ko-KR" altLang="en-US" dirty="0" smtClean="0"/>
              <a:t> </a:t>
            </a:r>
            <a:r>
              <a:rPr lang="en-US" altLang="ko-KR" dirty="0" smtClean="0"/>
              <a:t>= </a:t>
            </a:r>
            <a:r>
              <a:rPr lang="en-US" altLang="ko-KR" dirty="0" smtClean="0"/>
              <a:t>Name on account</a:t>
            </a:r>
            <a:endParaRPr lang="en-US" altLang="ko-KR" dirty="0" smtClean="0"/>
          </a:p>
          <a:p>
            <a:pPr>
              <a:buFont typeface="+mj-lt"/>
              <a:buAutoNum type="arabicPeriod"/>
            </a:pPr>
            <a:r>
              <a:rPr lang="ko-KR" altLang="en-US" dirty="0" smtClean="0"/>
              <a:t>가상계좌번호 </a:t>
            </a:r>
            <a:r>
              <a:rPr lang="en-US" altLang="ko-KR" dirty="0" smtClean="0"/>
              <a:t>= Acct #</a:t>
            </a:r>
          </a:p>
          <a:p>
            <a:pPr>
              <a:buFont typeface="+mj-lt"/>
              <a:buAutoNum type="arabicPeriod"/>
            </a:pPr>
            <a:r>
              <a:rPr lang="ko-KR" altLang="en-US" dirty="0" smtClean="0"/>
              <a:t>승인시간 </a:t>
            </a:r>
            <a:r>
              <a:rPr lang="en-US" altLang="ko-KR" dirty="0" smtClean="0"/>
              <a:t>= Approval time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Check your details and fill in the phone numbers if you want.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37285" y="3035135"/>
            <a:ext cx="788101" cy="952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56984" y="3105767"/>
            <a:ext cx="788101" cy="952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40563" y="3331894"/>
            <a:ext cx="539752" cy="56321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4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email for a payment reminder</a:t>
            </a:r>
            <a:endParaRPr lang="en-US" dirty="0"/>
          </a:p>
        </p:txBody>
      </p:sp>
      <p:pic>
        <p:nvPicPr>
          <p:cNvPr id="9" name="Content Placeholder 8" descr="21-email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92" r="-33992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입금마감일 </a:t>
            </a:r>
            <a:r>
              <a:rPr lang="en-US" altLang="ko-KR" dirty="0" smtClean="0"/>
              <a:t>= Payment deadline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51096" y="2435307"/>
            <a:ext cx="608035" cy="1714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23875" y="1676400"/>
            <a:ext cx="8105775" cy="4476749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Now head on over to that ATM and pay before the deadline!</a:t>
            </a:r>
            <a:br>
              <a:rPr lang="en-US" sz="40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000" dirty="0" smtClean="0"/>
              <a:t>Good luck on TOPIK!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96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</a:t>
            </a:r>
            <a:br>
              <a:rPr lang="en-US" dirty="0" smtClean="0"/>
            </a:br>
            <a:r>
              <a:rPr lang="en-US" dirty="0" smtClean="0"/>
              <a:t>The Homepage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6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28286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pic>
        <p:nvPicPr>
          <p:cNvPr id="4" name="Content Placeholder 3" descr="1-front-ad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455" b="-97455"/>
          <a:stretch/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701336"/>
            <a:ext cx="2826925" cy="54248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Left side (TOPIK Exam):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시험일자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Test date 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접수기간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Registration date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결제기간 </a:t>
            </a:r>
            <a:r>
              <a:rPr lang="ko-KR" altLang="ko-KR" dirty="0" smtClean="0"/>
              <a:t>=</a:t>
            </a:r>
            <a:r>
              <a:rPr lang="en-US" altLang="ko-KR" dirty="0" smtClean="0"/>
              <a:t> Payment period</a:t>
            </a:r>
            <a:endParaRPr lang="en-US" altLang="ko-KR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환불기간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Refund period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수험표출력기간 </a:t>
            </a:r>
            <a:r>
              <a:rPr lang="en-US" altLang="ko-KR" dirty="0" smtClean="0"/>
              <a:t>=</a:t>
            </a:r>
            <a:r>
              <a:rPr lang="ko-KR" altLang="en-US" dirty="0"/>
              <a:t> </a:t>
            </a:r>
            <a:r>
              <a:rPr lang="en-US" altLang="ko-KR" dirty="0" smtClean="0"/>
              <a:t>Ticket output period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성적발표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Results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Right (Mock Exam </a:t>
            </a:r>
            <a:r>
              <a:rPr lang="ko-KR" altLang="en-US" dirty="0" smtClean="0"/>
              <a:t>모의시험</a:t>
            </a:r>
            <a:r>
              <a:rPr lang="en-US" dirty="0" smtClean="0"/>
              <a:t>):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대상자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Test name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시험일시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Test times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접수기간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Registration date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모의시험장소 </a:t>
            </a:r>
            <a:r>
              <a:rPr lang="en-US" altLang="ko-KR" dirty="0" smtClean="0"/>
              <a:t>=</a:t>
            </a:r>
            <a:r>
              <a:rPr lang="ko-KR" altLang="en-US" dirty="0" smtClean="0"/>
              <a:t> </a:t>
            </a:r>
            <a:r>
              <a:rPr lang="en-US" altLang="ko-KR" dirty="0" smtClean="0"/>
              <a:t>Location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모의시험 응시를 원하는 </a:t>
            </a:r>
            <a:r>
              <a:rPr lang="en-US" altLang="ko-KR" dirty="0" smtClean="0"/>
              <a:t>… = “If you want the mock test…”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To close the ads:</a:t>
            </a: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닫기 </a:t>
            </a:r>
            <a:r>
              <a:rPr lang="en-US" altLang="ko-KR" dirty="0" smtClean="0"/>
              <a:t>= Close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</a:t>
            </a:r>
            <a:r>
              <a:rPr lang="ko-KR" altLang="en-US" dirty="0" err="1" smtClean="0"/>
              <a:t>일동안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열지않음</a:t>
            </a:r>
            <a:r>
              <a:rPr lang="ko-KR" altLang="en-US" dirty="0" smtClean="0"/>
              <a:t> </a:t>
            </a:r>
            <a:r>
              <a:rPr lang="en-US" altLang="ko-KR" dirty="0" smtClean="0"/>
              <a:t>= Don’t open again for 1 day.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36948" y="4010025"/>
            <a:ext cx="739775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0850"/>
          </a:xfrm>
        </p:spPr>
        <p:txBody>
          <a:bodyPr/>
          <a:lstStyle/>
          <a:p>
            <a:r>
              <a:rPr lang="en-US" dirty="0" smtClean="0"/>
              <a:t>Test Regulations</a:t>
            </a:r>
            <a:endParaRPr lang="en-US" dirty="0"/>
          </a:p>
        </p:txBody>
      </p:sp>
      <p:pic>
        <p:nvPicPr>
          <p:cNvPr id="5" name="Content Placeholder 4" descr="2-front-ads-2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3" t="-12925" r="-9002" b="-16081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723900"/>
            <a:ext cx="2895600" cy="61341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Currently </a:t>
            </a:r>
            <a:r>
              <a:rPr lang="en-US" dirty="0" smtClean="0">
                <a:solidFill>
                  <a:srgbClr val="0000CC"/>
                </a:solidFill>
              </a:rPr>
              <a:t>(Changes after this test)</a:t>
            </a:r>
          </a:p>
          <a:p>
            <a:r>
              <a:rPr lang="en-US" dirty="0" smtClean="0"/>
              <a:t>Division 1: </a:t>
            </a:r>
            <a:r>
              <a:rPr lang="en-US" dirty="0" smtClean="0"/>
              <a:t>If test ID is missing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 submit </a:t>
            </a:r>
            <a:r>
              <a:rPr lang="en-US" dirty="0" smtClean="0"/>
              <a:t>within 3 days </a:t>
            </a:r>
            <a:r>
              <a:rPr lang="en-US" dirty="0" smtClean="0"/>
              <a:t>after the </a:t>
            </a:r>
            <a:r>
              <a:rPr lang="en-US" dirty="0" smtClean="0"/>
              <a:t>test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Change: </a:t>
            </a:r>
            <a:r>
              <a:rPr lang="en-US" b="1" dirty="0" smtClean="0">
                <a:solidFill>
                  <a:srgbClr val="0000CC"/>
                </a:solidFill>
              </a:rPr>
              <a:t>C</a:t>
            </a:r>
            <a:r>
              <a:rPr lang="en-US" b="1" dirty="0" smtClean="0">
                <a:solidFill>
                  <a:srgbClr val="0000CC"/>
                </a:solidFill>
              </a:rPr>
              <a:t>an’t </a:t>
            </a:r>
            <a:r>
              <a:rPr lang="en-US" b="1" dirty="0" smtClean="0">
                <a:solidFill>
                  <a:srgbClr val="0000CC"/>
                </a:solidFill>
              </a:rPr>
              <a:t>take </a:t>
            </a:r>
            <a:r>
              <a:rPr lang="en-US" b="1" dirty="0" smtClean="0">
                <a:solidFill>
                  <a:srgbClr val="0000CC"/>
                </a:solidFill>
              </a:rPr>
              <a:t>test</a:t>
            </a:r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>Division 2: Acceptable ID forms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Passport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Foreign registration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Korean driver’s license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Korean national ID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Student ID card </a:t>
            </a:r>
            <a:r>
              <a:rPr lang="en-US" dirty="0" smtClean="0">
                <a:solidFill>
                  <a:srgbClr val="0000CC"/>
                </a:solidFill>
              </a:rPr>
              <a:t>(removed)</a:t>
            </a:r>
          </a:p>
          <a:p>
            <a:r>
              <a:rPr lang="en-US" dirty="0" smtClean="0"/>
              <a:t>Division 3: Photo differences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Take another picture </a:t>
            </a:r>
            <a:r>
              <a:rPr lang="en-US" dirty="0" smtClean="0"/>
              <a:t>at that location if </a:t>
            </a:r>
            <a:r>
              <a:rPr lang="en-US" dirty="0" smtClean="0"/>
              <a:t>not current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CC"/>
                </a:solidFill>
              </a:rPr>
              <a:t>Can’t take the test </a:t>
            </a:r>
            <a:r>
              <a:rPr lang="en-US" dirty="0" smtClean="0">
                <a:solidFill>
                  <a:srgbClr val="0000CC"/>
                </a:solidFill>
              </a:rPr>
              <a:t>(if admission ticket, ID, face don’t match)</a:t>
            </a:r>
          </a:p>
          <a:p>
            <a:r>
              <a:rPr lang="en-US" dirty="0" smtClean="0"/>
              <a:t>Division 4: </a:t>
            </a:r>
            <a:r>
              <a:rPr lang="en-US" dirty="0" smtClean="0"/>
              <a:t>Cheating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Receive no score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CC"/>
                </a:solidFill>
              </a:rPr>
              <a:t>Can’t take the test </a:t>
            </a:r>
            <a:r>
              <a:rPr lang="en-US" dirty="0" smtClean="0">
                <a:solidFill>
                  <a:srgbClr val="0000CC"/>
                </a:solidFill>
              </a:rPr>
              <a:t>for 1 year</a:t>
            </a:r>
          </a:p>
          <a:p>
            <a:r>
              <a:rPr lang="en-US" dirty="0" smtClean="0"/>
              <a:t>Division 5: </a:t>
            </a:r>
            <a:r>
              <a:rPr lang="en-US" dirty="0" smtClean="0"/>
              <a:t>Someone else takes your test for you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Receive no score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CC"/>
                </a:solidFill>
              </a:rPr>
              <a:t>Can’t take the </a:t>
            </a:r>
            <a:r>
              <a:rPr lang="en-US" b="1" dirty="0" smtClean="0">
                <a:solidFill>
                  <a:srgbClr val="0000CC"/>
                </a:solidFill>
              </a:rPr>
              <a:t>test, </a:t>
            </a:r>
            <a:r>
              <a:rPr lang="en-US" dirty="0" smtClean="0">
                <a:solidFill>
                  <a:srgbClr val="0000CC"/>
                </a:solidFill>
              </a:rPr>
              <a:t>2 </a:t>
            </a:r>
            <a:r>
              <a:rPr lang="en-US" dirty="0" smtClean="0">
                <a:solidFill>
                  <a:srgbClr val="0000CC"/>
                </a:solidFill>
              </a:rPr>
              <a:t>years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Go to court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469" y="218126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9469" y="273686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9469" y="340488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9469" y="385190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9469" y="428876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6763" y="471998"/>
            <a:ext cx="450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Regulations will change after the 7.21 test</a:t>
            </a:r>
            <a:endParaRPr lang="en-US" dirty="0">
              <a:latin typeface="Helvetica Neue"/>
              <a:cs typeface="Helvetica Neue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903882" y="841330"/>
            <a:ext cx="306294" cy="12429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46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TOPIK Homepage (</a:t>
            </a:r>
            <a:r>
              <a:rPr lang="en-US" dirty="0" err="1" smtClean="0"/>
              <a:t>www.topik.go.kr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3-home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88" r="-1638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Close the announcement popups.</a:t>
            </a:r>
          </a:p>
          <a:p>
            <a:r>
              <a:rPr lang="en-US" dirty="0" smtClean="0"/>
              <a:t>Click “</a:t>
            </a:r>
            <a:r>
              <a:rPr lang="ko-KR" altLang="en-US" dirty="0" smtClean="0"/>
              <a:t>온라인 접수 및 결제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</a:t>
            </a:r>
            <a:r>
              <a:rPr lang="ko-KR" altLang="ko-KR" dirty="0" smtClean="0"/>
              <a:t>(</a:t>
            </a:r>
            <a:r>
              <a:rPr lang="en-US" altLang="ko-KR" dirty="0" smtClean="0"/>
              <a:t>the button with the computer) to register.</a:t>
            </a:r>
            <a:r>
              <a:rPr lang="ko-KR" altLang="en-US" dirty="0" smtClean="0"/>
              <a:t>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34439" y="996906"/>
            <a:ext cx="635015" cy="6350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1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87903"/>
          </a:xfrm>
        </p:spPr>
        <p:txBody>
          <a:bodyPr/>
          <a:lstStyle/>
          <a:p>
            <a:r>
              <a:rPr lang="en-US" dirty="0" smtClean="0"/>
              <a:t>Download &amp; Install	</a:t>
            </a:r>
            <a:endParaRPr lang="en-US" dirty="0"/>
          </a:p>
        </p:txBody>
      </p:sp>
      <p:pic>
        <p:nvPicPr>
          <p:cNvPr id="4" name="Content Placeholder 3" descr="4-safety-instal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73" b="-1357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960954"/>
            <a:ext cx="2820097" cy="5165210"/>
          </a:xfrm>
        </p:spPr>
        <p:txBody>
          <a:bodyPr/>
          <a:lstStyle/>
          <a:p>
            <a:r>
              <a:rPr lang="en-US" dirty="0" smtClean="0"/>
              <a:t>This page will prompt you to install: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An ActiveX control </a:t>
            </a:r>
            <a:r>
              <a:rPr lang="en-US" dirty="0" smtClean="0"/>
              <a:t>(at top)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XecureWeb</a:t>
            </a:r>
            <a:r>
              <a:rPr lang="en-US" b="1" dirty="0" smtClean="0"/>
              <a:t> </a:t>
            </a:r>
            <a:r>
              <a:rPr lang="en-US" dirty="0" smtClean="0"/>
              <a:t>(button)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Install both to continue.</a:t>
            </a:r>
          </a:p>
          <a:p>
            <a:endParaRPr lang="en-US" dirty="0"/>
          </a:p>
          <a:p>
            <a:r>
              <a:rPr lang="en-US" dirty="0" smtClean="0"/>
              <a:t>(i.e. </a:t>
            </a:r>
            <a:r>
              <a:rPr lang="en-US" b="1" dirty="0" smtClean="0"/>
              <a:t>Internet Explorer </a:t>
            </a:r>
            <a:r>
              <a:rPr lang="en-US" dirty="0" smtClean="0"/>
              <a:t>= your only hope)</a:t>
            </a:r>
            <a:endParaRPr lang="en-US" dirty="0"/>
          </a:p>
        </p:txBody>
      </p:sp>
      <p:pic>
        <p:nvPicPr>
          <p:cNvPr id="7" name="Picture 6" descr="5-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25" y="2434026"/>
            <a:ext cx="838200" cy="266700"/>
          </a:xfrm>
          <a:prstGeom prst="rect">
            <a:avLst/>
          </a:prstGeom>
        </p:spPr>
      </p:pic>
      <p:pic>
        <p:nvPicPr>
          <p:cNvPr id="1026" name="Picture 2" descr="http://bp0.blogger.com/_9Lp273XJu6o/RsL2ZXN35KI/AAAAAAAAAc0/bFaXFvW4ruk/s400/princessr2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0" y="3778651"/>
            <a:ext cx="1850243" cy="18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08899" y="4600575"/>
            <a:ext cx="53975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75050" y="628650"/>
            <a:ext cx="5111750" cy="2952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6175" y="591621"/>
            <a:ext cx="405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ActiveX control will also appear in IE…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4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PART 2: </a:t>
            </a:r>
            <a:br>
              <a:rPr lang="en-US" dirty="0" smtClean="0"/>
            </a:br>
            <a:r>
              <a:rPr lang="en-US" dirty="0" smtClean="0"/>
              <a:t>Joining the Site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5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2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/>
              <a:t>i</a:t>
            </a:r>
            <a:r>
              <a:rPr lang="en-US" dirty="0" smtClean="0"/>
              <a:t>nstalling that ActiveX stuff, </a:t>
            </a:r>
            <a:r>
              <a:rPr lang="en-US" dirty="0"/>
              <a:t>j</a:t>
            </a:r>
            <a:r>
              <a:rPr lang="en-US" dirty="0" smtClean="0"/>
              <a:t>oin the site</a:t>
            </a:r>
            <a:endParaRPr lang="en-US" dirty="0"/>
          </a:p>
        </p:txBody>
      </p:sp>
      <p:pic>
        <p:nvPicPr>
          <p:cNvPr id="4" name="Content Placeholder 3" descr="6-join-new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0" t="-16743" r="-10567" b="-21228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Click “</a:t>
            </a:r>
            <a:r>
              <a:rPr lang="ko-KR" altLang="en-US" dirty="0" smtClean="0"/>
              <a:t>신규회원가입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가입 </a:t>
            </a:r>
            <a:r>
              <a:rPr lang="en-US" altLang="ko-KR" dirty="0" smtClean="0"/>
              <a:t>= Join) under the </a:t>
            </a:r>
            <a:r>
              <a:rPr lang="en-US" altLang="ko-KR" b="1" dirty="0" smtClean="0"/>
              <a:t>black</a:t>
            </a:r>
            <a:r>
              <a:rPr lang="en-US" altLang="ko-KR" dirty="0" smtClean="0"/>
              <a:t> Login 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2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868</Words>
  <Application>Microsoft Macintosh PowerPoint</Application>
  <PresentationFormat>On-screen Show (4:3)</PresentationFormat>
  <Paragraphs>186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How to Register  for the TOPIK Test (한국어능력시험)</vt:lpstr>
      <vt:lpstr>www.topik.go.kr</vt:lpstr>
      <vt:lpstr>Part 1: The Homepage</vt:lpstr>
      <vt:lpstr>Announcements</vt:lpstr>
      <vt:lpstr>Test Regulations</vt:lpstr>
      <vt:lpstr>TOPIK Homepage (www.topik.go.kr)</vt:lpstr>
      <vt:lpstr>Download &amp; Install </vt:lpstr>
      <vt:lpstr>PART 2:  Joining the Site</vt:lpstr>
      <vt:lpstr>After installing that ActiveX stuff, join the site</vt:lpstr>
      <vt:lpstr>Agree to everything</vt:lpstr>
      <vt:lpstr>Join form</vt:lpstr>
      <vt:lpstr>찾기 = Search; 검색 = Select </vt:lpstr>
      <vt:lpstr>The Completed Form</vt:lpstr>
      <vt:lpstr>PART 3: Registering for TOPIK</vt:lpstr>
      <vt:lpstr>Now login!</vt:lpstr>
      <vt:lpstr>Online Enrollment </vt:lpstr>
      <vt:lpstr>1. Photo &amp; Test location details</vt:lpstr>
      <vt:lpstr>2. “Motive of Application” details</vt:lpstr>
      <vt:lpstr>Part 4: Paying Your Dues</vt:lpstr>
      <vt:lpstr>Test Payment options</vt:lpstr>
      <vt:lpstr>Now you pay.</vt:lpstr>
      <vt:lpstr>Check your email for a payment reminder</vt:lpstr>
      <vt:lpstr>Now head on over to that ATM and pay before the deadline!  Good luck on TOPIK!</vt:lpstr>
    </vt:vector>
  </TitlesOfParts>
  <Company>Jeonju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Register for the TOPIK Test (ㅅㅅ시험)</dc:title>
  <dc:creator>Aaron Snowberger</dc:creator>
  <cp:lastModifiedBy>Aaron Snowberger</cp:lastModifiedBy>
  <cp:revision>35</cp:revision>
  <dcterms:created xsi:type="dcterms:W3CDTF">2013-06-17T10:58:04Z</dcterms:created>
  <dcterms:modified xsi:type="dcterms:W3CDTF">2013-06-18T09:10:36Z</dcterms:modified>
</cp:coreProperties>
</file>