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4" r:id="rId3"/>
    <p:sldId id="275" r:id="rId4"/>
    <p:sldId id="258" r:id="rId5"/>
    <p:sldId id="273" r:id="rId6"/>
    <p:sldId id="259" r:id="rId7"/>
    <p:sldId id="260" r:id="rId8"/>
    <p:sldId id="282" r:id="rId9"/>
    <p:sldId id="261" r:id="rId10"/>
    <p:sldId id="283" r:id="rId11"/>
    <p:sldId id="277" r:id="rId12"/>
    <p:sldId id="262" r:id="rId13"/>
    <p:sldId id="284" r:id="rId14"/>
    <p:sldId id="263" r:id="rId15"/>
    <p:sldId id="264" r:id="rId16"/>
    <p:sldId id="281" r:id="rId17"/>
    <p:sldId id="266" r:id="rId18"/>
    <p:sldId id="267" r:id="rId19"/>
    <p:sldId id="279" r:id="rId20"/>
    <p:sldId id="28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49E"/>
    <a:srgbClr val="0000CC"/>
    <a:srgbClr val="365C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70" d="100"/>
          <a:sy n="170" d="100"/>
        </p:scale>
        <p:origin x="-54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C2175B-26F6-4828-BBA6-8D5CB28A3C49}" type="datetimeFigureOut">
              <a:rPr lang="en-US" smtClean="0"/>
              <a:t>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EE564-C47E-4950-BA1A-3E1BB3A6421B}" type="slidenum">
              <a:rPr lang="en-US" smtClean="0"/>
              <a:t>‹#›</a:t>
            </a:fld>
            <a:endParaRPr lang="en-US"/>
          </a:p>
        </p:txBody>
      </p:sp>
    </p:spTree>
    <p:extLst>
      <p:ext uri="{BB962C8B-B14F-4D97-AF65-F5344CB8AC3E}">
        <p14:creationId xmlns:p14="http://schemas.microsoft.com/office/powerpoint/2010/main" val="2978248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1</a:t>
            </a:fld>
            <a:endParaRPr lang="en-US"/>
          </a:p>
        </p:txBody>
      </p:sp>
    </p:spTree>
    <p:extLst>
      <p:ext uri="{BB962C8B-B14F-4D97-AF65-F5344CB8AC3E}">
        <p14:creationId xmlns:p14="http://schemas.microsoft.com/office/powerpoint/2010/main" val="279678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14</a:t>
            </a:fld>
            <a:endParaRPr lang="en-US"/>
          </a:p>
        </p:txBody>
      </p:sp>
    </p:spTree>
    <p:extLst>
      <p:ext uri="{BB962C8B-B14F-4D97-AF65-F5344CB8AC3E}">
        <p14:creationId xmlns:p14="http://schemas.microsoft.com/office/powerpoint/2010/main" val="2660791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15</a:t>
            </a:fld>
            <a:endParaRPr lang="en-US"/>
          </a:p>
        </p:txBody>
      </p:sp>
    </p:spTree>
    <p:extLst>
      <p:ext uri="{BB962C8B-B14F-4D97-AF65-F5344CB8AC3E}">
        <p14:creationId xmlns:p14="http://schemas.microsoft.com/office/powerpoint/2010/main" val="233734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17</a:t>
            </a:fld>
            <a:endParaRPr lang="en-US"/>
          </a:p>
        </p:txBody>
      </p:sp>
    </p:spTree>
    <p:extLst>
      <p:ext uri="{BB962C8B-B14F-4D97-AF65-F5344CB8AC3E}">
        <p14:creationId xmlns:p14="http://schemas.microsoft.com/office/powerpoint/2010/main" val="3148185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18</a:t>
            </a:fld>
            <a:endParaRPr lang="en-US"/>
          </a:p>
        </p:txBody>
      </p:sp>
    </p:spTree>
    <p:extLst>
      <p:ext uri="{BB962C8B-B14F-4D97-AF65-F5344CB8AC3E}">
        <p14:creationId xmlns:p14="http://schemas.microsoft.com/office/powerpoint/2010/main" val="3714111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20</a:t>
            </a:fld>
            <a:endParaRPr lang="en-US"/>
          </a:p>
        </p:txBody>
      </p:sp>
    </p:spTree>
    <p:extLst>
      <p:ext uri="{BB962C8B-B14F-4D97-AF65-F5344CB8AC3E}">
        <p14:creationId xmlns:p14="http://schemas.microsoft.com/office/powerpoint/2010/main" val="279678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2</a:t>
            </a:fld>
            <a:endParaRPr lang="en-US"/>
          </a:p>
        </p:txBody>
      </p:sp>
    </p:spTree>
    <p:extLst>
      <p:ext uri="{BB962C8B-B14F-4D97-AF65-F5344CB8AC3E}">
        <p14:creationId xmlns:p14="http://schemas.microsoft.com/office/powerpoint/2010/main" val="285780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4</a:t>
            </a:fld>
            <a:endParaRPr lang="en-US"/>
          </a:p>
        </p:txBody>
      </p:sp>
    </p:spTree>
    <p:extLst>
      <p:ext uri="{BB962C8B-B14F-4D97-AF65-F5344CB8AC3E}">
        <p14:creationId xmlns:p14="http://schemas.microsoft.com/office/powerpoint/2010/main" val="136258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5</a:t>
            </a:fld>
            <a:endParaRPr lang="en-US"/>
          </a:p>
        </p:txBody>
      </p:sp>
    </p:spTree>
    <p:extLst>
      <p:ext uri="{BB962C8B-B14F-4D97-AF65-F5344CB8AC3E}">
        <p14:creationId xmlns:p14="http://schemas.microsoft.com/office/powerpoint/2010/main" val="382121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6</a:t>
            </a:fld>
            <a:endParaRPr lang="en-US"/>
          </a:p>
        </p:txBody>
      </p:sp>
    </p:spTree>
    <p:extLst>
      <p:ext uri="{BB962C8B-B14F-4D97-AF65-F5344CB8AC3E}">
        <p14:creationId xmlns:p14="http://schemas.microsoft.com/office/powerpoint/2010/main" val="133726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7</a:t>
            </a:fld>
            <a:endParaRPr lang="en-US"/>
          </a:p>
        </p:txBody>
      </p:sp>
    </p:spTree>
    <p:extLst>
      <p:ext uri="{BB962C8B-B14F-4D97-AF65-F5344CB8AC3E}">
        <p14:creationId xmlns:p14="http://schemas.microsoft.com/office/powerpoint/2010/main" val="4256772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8</a:t>
            </a:fld>
            <a:endParaRPr lang="en-US"/>
          </a:p>
        </p:txBody>
      </p:sp>
    </p:spTree>
    <p:extLst>
      <p:ext uri="{BB962C8B-B14F-4D97-AF65-F5344CB8AC3E}">
        <p14:creationId xmlns:p14="http://schemas.microsoft.com/office/powerpoint/2010/main" val="3180476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9</a:t>
            </a:fld>
            <a:endParaRPr lang="en-US"/>
          </a:p>
        </p:txBody>
      </p:sp>
    </p:spTree>
    <p:extLst>
      <p:ext uri="{BB962C8B-B14F-4D97-AF65-F5344CB8AC3E}">
        <p14:creationId xmlns:p14="http://schemas.microsoft.com/office/powerpoint/2010/main" val="221710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EE564-C47E-4950-BA1A-3E1BB3A6421B}" type="slidenum">
              <a:rPr lang="en-US" smtClean="0"/>
              <a:t>12</a:t>
            </a:fld>
            <a:endParaRPr lang="en-US"/>
          </a:p>
        </p:txBody>
      </p:sp>
    </p:spTree>
    <p:extLst>
      <p:ext uri="{BB962C8B-B14F-4D97-AF65-F5344CB8AC3E}">
        <p14:creationId xmlns:p14="http://schemas.microsoft.com/office/powerpoint/2010/main" val="358072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microsoft.com/office/2007/relationships/hdphoto" Target="../media/hdphoto2.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microsoft.com/office/2007/relationships/hdphoto" Target="../media/hdphoto2.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korea-pattern-green.png"/>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46140" y="2028117"/>
            <a:ext cx="4632885" cy="4632885"/>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4FC7BF-0B4E-544E-85EB-6585304DCDB0}" type="datetimeFigureOut">
              <a:rPr lang="en-US" smtClean="0"/>
              <a:t>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0F7C1-93A7-6C4F-8442-0620E42E0BE1}" type="slidenum">
              <a:rPr lang="en-US" smtClean="0"/>
              <a:t>‹#›</a:t>
            </a:fld>
            <a:endParaRPr lang="en-US" dirty="0"/>
          </a:p>
        </p:txBody>
      </p:sp>
      <p:sp>
        <p:nvSpPr>
          <p:cNvPr id="12" name="Rectangle 11"/>
          <p:cNvSpPr/>
          <p:nvPr userDrawn="1"/>
        </p:nvSpPr>
        <p:spPr>
          <a:xfrm>
            <a:off x="0" y="1417638"/>
            <a:ext cx="9144000" cy="182562"/>
          </a:xfrm>
          <a:prstGeom prst="rect">
            <a:avLst/>
          </a:prstGeom>
          <a:gradFill>
            <a:gsLst>
              <a:gs pos="0">
                <a:srgbClr val="365C13"/>
              </a:gs>
              <a:gs pos="100000">
                <a:schemeClr val="accent3">
                  <a:alpha val="2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6805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korea-pattern-green.png"/>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46140" y="2028117"/>
            <a:ext cx="4632885" cy="463288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FC7BF-0B4E-544E-85EB-6585304DCDB0}" type="datetimeFigureOut">
              <a:rPr lang="en-US" smtClean="0"/>
              <a:t>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0F7C1-93A7-6C4F-8442-0620E42E0BE1}" type="slidenum">
              <a:rPr lang="en-US" smtClean="0"/>
              <a:t>‹#›</a:t>
            </a:fld>
            <a:endParaRPr lang="en-US"/>
          </a:p>
        </p:txBody>
      </p:sp>
      <p:sp>
        <p:nvSpPr>
          <p:cNvPr id="7" name="Rectangle 6"/>
          <p:cNvSpPr/>
          <p:nvPr userDrawn="1"/>
        </p:nvSpPr>
        <p:spPr>
          <a:xfrm>
            <a:off x="0" y="1417638"/>
            <a:ext cx="9144000" cy="182562"/>
          </a:xfrm>
          <a:prstGeom prst="rect">
            <a:avLst/>
          </a:prstGeom>
          <a:gradFill>
            <a:gsLst>
              <a:gs pos="0">
                <a:srgbClr val="365C13"/>
              </a:gs>
              <a:gs pos="100000">
                <a:schemeClr val="accent3">
                  <a:alpha val="2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70837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korea-pattern-green.png"/>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46140" y="2028117"/>
            <a:ext cx="4632885" cy="4632885"/>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FC7BF-0B4E-544E-85EB-6585304DCDB0}" type="datetimeFigureOut">
              <a:rPr lang="en-US" smtClean="0"/>
              <a:t>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0F7C1-93A7-6C4F-8442-0620E42E0BE1}" type="slidenum">
              <a:rPr lang="en-US" smtClean="0"/>
              <a:t>‹#›</a:t>
            </a:fld>
            <a:endParaRPr lang="en-US"/>
          </a:p>
        </p:txBody>
      </p:sp>
      <p:sp>
        <p:nvSpPr>
          <p:cNvPr id="7" name="Rectangle 6"/>
          <p:cNvSpPr/>
          <p:nvPr userDrawn="1"/>
        </p:nvSpPr>
        <p:spPr>
          <a:xfrm rot="5400000">
            <a:off x="3109119" y="3337719"/>
            <a:ext cx="6858000" cy="182562"/>
          </a:xfrm>
          <a:prstGeom prst="rect">
            <a:avLst/>
          </a:prstGeom>
          <a:gradFill>
            <a:gsLst>
              <a:gs pos="0">
                <a:srgbClr val="365C13"/>
              </a:gs>
              <a:gs pos="100000">
                <a:schemeClr val="accent3">
                  <a:alpha val="2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68839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korea-pattern-green.png"/>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45539" y="231793"/>
            <a:ext cx="1319251" cy="1319251"/>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FC7BF-0B4E-544E-85EB-6585304DCDB0}" type="datetimeFigureOut">
              <a:rPr lang="en-US" smtClean="0"/>
              <a:t>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0F7C1-93A7-6C4F-8442-0620E42E0BE1}" type="slidenum">
              <a:rPr lang="en-US" smtClean="0"/>
              <a:t>‹#›</a:t>
            </a:fld>
            <a:endParaRPr lang="en-US"/>
          </a:p>
        </p:txBody>
      </p:sp>
      <p:sp>
        <p:nvSpPr>
          <p:cNvPr id="8" name="Rectangle 7"/>
          <p:cNvSpPr/>
          <p:nvPr userDrawn="1"/>
        </p:nvSpPr>
        <p:spPr>
          <a:xfrm>
            <a:off x="0" y="1417638"/>
            <a:ext cx="9144000" cy="182562"/>
          </a:xfrm>
          <a:prstGeom prst="rect">
            <a:avLst/>
          </a:prstGeom>
          <a:gradFill>
            <a:gsLst>
              <a:gs pos="0">
                <a:srgbClr val="365C13"/>
              </a:gs>
              <a:gs pos="100000">
                <a:schemeClr val="accent3">
                  <a:alpha val="2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61028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korea-pattern-green.png"/>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46140" y="2028117"/>
            <a:ext cx="4632885" cy="4632885"/>
          </a:xfrm>
          <a:prstGeom prst="rect">
            <a:avLst/>
          </a:prstGeom>
        </p:spPr>
      </p:pic>
      <p:sp>
        <p:nvSpPr>
          <p:cNvPr id="2" name="Title 1"/>
          <p:cNvSpPr>
            <a:spLocks noGrp="1"/>
          </p:cNvSpPr>
          <p:nvPr>
            <p:ph type="title"/>
          </p:nvPr>
        </p:nvSpPr>
        <p:spPr>
          <a:xfrm>
            <a:off x="722313" y="1544638"/>
            <a:ext cx="7772400" cy="2318066"/>
          </a:xfrm>
        </p:spPr>
        <p:txBody>
          <a:bodyPr anchor="b">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862704"/>
            <a:ext cx="7772400" cy="54419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14FC7BF-0B4E-544E-85EB-6585304DCDB0}" type="datetimeFigureOut">
              <a:rPr lang="en-US" smtClean="0"/>
              <a:t>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0F7C1-93A7-6C4F-8442-0620E42E0BE1}" type="slidenum">
              <a:rPr lang="en-US" smtClean="0"/>
              <a:t>‹#›</a:t>
            </a:fld>
            <a:endParaRPr lang="en-US"/>
          </a:p>
        </p:txBody>
      </p:sp>
      <p:sp>
        <p:nvSpPr>
          <p:cNvPr id="7" name="Rectangle 6"/>
          <p:cNvSpPr/>
          <p:nvPr userDrawn="1"/>
        </p:nvSpPr>
        <p:spPr>
          <a:xfrm>
            <a:off x="0" y="1417638"/>
            <a:ext cx="9144000" cy="182562"/>
          </a:xfrm>
          <a:prstGeom prst="rect">
            <a:avLst/>
          </a:prstGeom>
          <a:gradFill>
            <a:gsLst>
              <a:gs pos="0">
                <a:srgbClr val="365C13"/>
              </a:gs>
              <a:gs pos="100000">
                <a:schemeClr val="accent3">
                  <a:alpha val="2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45471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descr="korea-pattern-green.png"/>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46140" y="2028117"/>
            <a:ext cx="4632885" cy="4632885"/>
          </a:xfrm>
          <a:prstGeom prst="rect">
            <a:avLst/>
          </a:prstGeom>
        </p:spPr>
      </p:pic>
      <p:sp>
        <p:nvSpPr>
          <p:cNvPr id="2" name="Title 1"/>
          <p:cNvSpPr>
            <a:spLocks noGrp="1"/>
          </p:cNvSpPr>
          <p:nvPr>
            <p:ph type="title"/>
          </p:nvPr>
        </p:nvSpPr>
        <p:spPr>
          <a:xfrm>
            <a:off x="447782" y="2746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4778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4FC7BF-0B4E-544E-85EB-6585304DCDB0}" type="datetimeFigureOut">
              <a:rPr lang="en-US" smtClean="0"/>
              <a:t>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0F7C1-93A7-6C4F-8442-0620E42E0BE1}" type="slidenum">
              <a:rPr lang="en-US" smtClean="0"/>
              <a:t>‹#›</a:t>
            </a:fld>
            <a:endParaRPr lang="en-US"/>
          </a:p>
        </p:txBody>
      </p:sp>
      <p:sp>
        <p:nvSpPr>
          <p:cNvPr id="12" name="Rectangle 11"/>
          <p:cNvSpPr/>
          <p:nvPr userDrawn="1"/>
        </p:nvSpPr>
        <p:spPr>
          <a:xfrm>
            <a:off x="0" y="1417638"/>
            <a:ext cx="9144000" cy="182562"/>
          </a:xfrm>
          <a:prstGeom prst="rect">
            <a:avLst/>
          </a:prstGeom>
          <a:gradFill>
            <a:gsLst>
              <a:gs pos="0">
                <a:srgbClr val="365C13"/>
              </a:gs>
              <a:gs pos="100000">
                <a:schemeClr val="accent3">
                  <a:alpha val="2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8314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Picture 15" descr="korea-pattern-green.png"/>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46140" y="2028117"/>
            <a:ext cx="4632885" cy="4632885"/>
          </a:xfrm>
          <a:prstGeom prst="rect">
            <a:avLst/>
          </a:prstGeom>
        </p:spPr>
      </p:pic>
      <p:sp>
        <p:nvSpPr>
          <p:cNvPr id="11" name="Rectangle 10"/>
          <p:cNvSpPr/>
          <p:nvPr userDrawn="1"/>
        </p:nvSpPr>
        <p:spPr>
          <a:xfrm>
            <a:off x="0" y="4727575"/>
            <a:ext cx="9144000" cy="182562"/>
          </a:xfrm>
          <a:prstGeom prst="rect">
            <a:avLst/>
          </a:prstGeom>
          <a:gradFill>
            <a:gsLst>
              <a:gs pos="0">
                <a:srgbClr val="365C13"/>
              </a:gs>
              <a:gs pos="100000">
                <a:schemeClr val="accent3">
                  <a:alpha val="2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52916" y="-52914"/>
            <a:ext cx="9252666" cy="478048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501649"/>
          </a:xfrm>
        </p:spPr>
        <p:txBody>
          <a:bodyPr>
            <a:noAutofit/>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4910137"/>
            <a:ext cx="4040188" cy="4089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77628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4" y="4910137"/>
            <a:ext cx="4041775" cy="4089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77628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14FC7BF-0B4E-544E-85EB-6585304DCDB0}" type="datetimeFigureOut">
              <a:rPr lang="en-US" smtClean="0"/>
              <a:t>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0F7C1-93A7-6C4F-8442-0620E42E0BE1}" type="slidenum">
              <a:rPr lang="en-US" smtClean="0"/>
              <a:t>‹#›</a:t>
            </a:fld>
            <a:endParaRPr lang="en-US"/>
          </a:p>
        </p:txBody>
      </p:sp>
      <p:sp>
        <p:nvSpPr>
          <p:cNvPr id="14" name="Content Placeholder 5"/>
          <p:cNvSpPr>
            <a:spLocks noGrp="1"/>
          </p:cNvSpPr>
          <p:nvPr>
            <p:ph sz="quarter" idx="13"/>
          </p:nvPr>
        </p:nvSpPr>
        <p:spPr>
          <a:xfrm>
            <a:off x="4645025" y="5319111"/>
            <a:ext cx="4041775" cy="867172"/>
          </a:xfrm>
        </p:spPr>
        <p:txBody>
          <a:bodyPr>
            <a:normAutofit/>
          </a:bodyPr>
          <a:lstStyle>
            <a:lvl1pPr>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5" name="Content Placeholder 5"/>
          <p:cNvSpPr>
            <a:spLocks noGrp="1"/>
          </p:cNvSpPr>
          <p:nvPr>
            <p:ph sz="quarter" idx="14"/>
          </p:nvPr>
        </p:nvSpPr>
        <p:spPr>
          <a:xfrm>
            <a:off x="455613" y="5319111"/>
            <a:ext cx="4041775" cy="867172"/>
          </a:xfrm>
        </p:spPr>
        <p:txBody>
          <a:bodyPr>
            <a:normAutofit/>
          </a:bodyPr>
          <a:lstStyle>
            <a:lvl1pPr>
              <a:defRPr sz="1600" baseline="0"/>
            </a:lvl1pPr>
            <a:lvl2pPr>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Tree>
    <p:extLst>
      <p:ext uri="{BB962C8B-B14F-4D97-AF65-F5344CB8AC3E}">
        <p14:creationId xmlns:p14="http://schemas.microsoft.com/office/powerpoint/2010/main" val="398752965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korea-pattern-green.png"/>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46140" y="2028117"/>
            <a:ext cx="4632885" cy="463288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4FC7BF-0B4E-544E-85EB-6585304DCDB0}" type="datetimeFigureOut">
              <a:rPr lang="en-US" smtClean="0"/>
              <a:t>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0F7C1-93A7-6C4F-8442-0620E42E0BE1}" type="slidenum">
              <a:rPr lang="en-US" smtClean="0"/>
              <a:t>‹#›</a:t>
            </a:fld>
            <a:endParaRPr lang="en-US"/>
          </a:p>
        </p:txBody>
      </p:sp>
      <p:sp>
        <p:nvSpPr>
          <p:cNvPr id="6" name="Rectangle 5"/>
          <p:cNvSpPr/>
          <p:nvPr userDrawn="1"/>
        </p:nvSpPr>
        <p:spPr>
          <a:xfrm>
            <a:off x="0" y="1417638"/>
            <a:ext cx="9144000" cy="182562"/>
          </a:xfrm>
          <a:prstGeom prst="rect">
            <a:avLst/>
          </a:prstGeom>
          <a:gradFill>
            <a:gsLst>
              <a:gs pos="0">
                <a:srgbClr val="365C13"/>
              </a:gs>
              <a:gs pos="100000">
                <a:schemeClr val="accent3">
                  <a:alpha val="2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64774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korea-pattern-green.png"/>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46140" y="2028117"/>
            <a:ext cx="4632885" cy="4632885"/>
          </a:xfrm>
          <a:prstGeom prst="rect">
            <a:avLst/>
          </a:prstGeom>
        </p:spPr>
      </p:pic>
      <p:sp>
        <p:nvSpPr>
          <p:cNvPr id="2" name="Date Placeholder 1"/>
          <p:cNvSpPr>
            <a:spLocks noGrp="1"/>
          </p:cNvSpPr>
          <p:nvPr>
            <p:ph type="dt" sz="half" idx="10"/>
          </p:nvPr>
        </p:nvSpPr>
        <p:spPr/>
        <p:txBody>
          <a:bodyPr/>
          <a:lstStyle/>
          <a:p>
            <a:fld id="{514FC7BF-0B4E-544E-85EB-6585304DCDB0}" type="datetimeFigureOut">
              <a:rPr lang="en-US" smtClean="0"/>
              <a:t>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0F7C1-93A7-6C4F-8442-0620E42E0BE1}" type="slidenum">
              <a:rPr lang="en-US" smtClean="0"/>
              <a:t>‹#›</a:t>
            </a:fld>
            <a:endParaRPr lang="en-US"/>
          </a:p>
        </p:txBody>
      </p:sp>
      <p:sp>
        <p:nvSpPr>
          <p:cNvPr id="5" name="Rectangle 4"/>
          <p:cNvSpPr/>
          <p:nvPr userDrawn="1"/>
        </p:nvSpPr>
        <p:spPr>
          <a:xfrm>
            <a:off x="0" y="1417638"/>
            <a:ext cx="9144000" cy="182562"/>
          </a:xfrm>
          <a:prstGeom prst="rect">
            <a:avLst/>
          </a:prstGeom>
          <a:gradFill>
            <a:gsLst>
              <a:gs pos="0">
                <a:srgbClr val="365C13"/>
              </a:gs>
              <a:gs pos="100000">
                <a:schemeClr val="accent3">
                  <a:alpha val="2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1522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korea-pattern-green.png"/>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45539" y="231793"/>
            <a:ext cx="1319251" cy="1319251"/>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FC7BF-0B4E-544E-85EB-6585304DCDB0}" type="datetimeFigureOut">
              <a:rPr lang="en-US" smtClean="0"/>
              <a:t>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0F7C1-93A7-6C4F-8442-0620E42E0BE1}" type="slidenum">
              <a:rPr lang="en-US" smtClean="0"/>
              <a:t>‹#›</a:t>
            </a:fld>
            <a:endParaRPr lang="en-US"/>
          </a:p>
        </p:txBody>
      </p:sp>
      <p:sp>
        <p:nvSpPr>
          <p:cNvPr id="8" name="Rectangle 7"/>
          <p:cNvSpPr/>
          <p:nvPr userDrawn="1"/>
        </p:nvSpPr>
        <p:spPr>
          <a:xfrm>
            <a:off x="3465513" y="273050"/>
            <a:ext cx="5333591" cy="585311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rot="5400000">
            <a:off x="-54768" y="3337719"/>
            <a:ext cx="6858000" cy="182562"/>
          </a:xfrm>
          <a:prstGeom prst="rect">
            <a:avLst/>
          </a:prstGeom>
          <a:gradFill>
            <a:gsLst>
              <a:gs pos="0">
                <a:srgbClr val="365C13"/>
              </a:gs>
              <a:gs pos="100000">
                <a:schemeClr val="accent3">
                  <a:alpha val="2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32495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korea-pattern-green.png"/>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46140" y="2028117"/>
            <a:ext cx="4632885" cy="4632885"/>
          </a:xfrm>
          <a:prstGeom prst="rect">
            <a:avLst/>
          </a:prstGeom>
        </p:spPr>
      </p:pic>
      <p:sp>
        <p:nvSpPr>
          <p:cNvPr id="2" name="Title 1"/>
          <p:cNvSpPr>
            <a:spLocks noGrp="1"/>
          </p:cNvSpPr>
          <p:nvPr>
            <p:ph type="title"/>
          </p:nvPr>
        </p:nvSpPr>
        <p:spPr>
          <a:xfrm>
            <a:off x="983435" y="4800600"/>
            <a:ext cx="7188241"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472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83436" y="5367338"/>
            <a:ext cx="71882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FC7BF-0B4E-544E-85EB-6585304DCDB0}" type="datetimeFigureOut">
              <a:rPr lang="en-US" smtClean="0"/>
              <a:t>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0F7C1-93A7-6C4F-8442-0620E42E0BE1}" type="slidenum">
              <a:rPr lang="en-US" smtClean="0"/>
              <a:t>‹#›</a:t>
            </a:fld>
            <a:endParaRPr lang="en-US"/>
          </a:p>
        </p:txBody>
      </p:sp>
      <p:sp>
        <p:nvSpPr>
          <p:cNvPr id="8" name="Rectangle 7"/>
          <p:cNvSpPr/>
          <p:nvPr userDrawn="1"/>
        </p:nvSpPr>
        <p:spPr>
          <a:xfrm>
            <a:off x="0" y="4727575"/>
            <a:ext cx="9144000" cy="182562"/>
          </a:xfrm>
          <a:prstGeom prst="rect">
            <a:avLst/>
          </a:prstGeom>
          <a:gradFill>
            <a:gsLst>
              <a:gs pos="0">
                <a:srgbClr val="365C13"/>
              </a:gs>
              <a:gs pos="100000">
                <a:schemeClr val="accent3">
                  <a:alpha val="2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2916" y="-52914"/>
            <a:ext cx="9252666" cy="478048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21378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a:stretch>
            <a:fillRect/>
          </a:stretch>
        </p:blipFill>
        <p:spPr>
          <a:xfrm>
            <a:off x="7461154" y="6190374"/>
            <a:ext cx="1428661" cy="53110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Neue"/>
                <a:cs typeface="Helvetica Neue"/>
              </a:defRPr>
            </a:lvl1pPr>
          </a:lstStyle>
          <a:p>
            <a:fld id="{514FC7BF-0B4E-544E-85EB-6585304DCDB0}" type="datetimeFigureOut">
              <a:rPr lang="en-US" smtClean="0"/>
              <a:pPr/>
              <a:t>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Neue"/>
                <a:cs typeface="Helvetica Neue"/>
              </a:defRPr>
            </a:lvl1pPr>
          </a:lstStyle>
          <a:p>
            <a:endParaRPr lang="en-US" dirty="0"/>
          </a:p>
        </p:txBody>
      </p:sp>
      <p:sp>
        <p:nvSpPr>
          <p:cNvPr id="6" name="Slide Number Placeholder 5"/>
          <p:cNvSpPr>
            <a:spLocks noGrp="1"/>
          </p:cNvSpPr>
          <p:nvPr>
            <p:ph type="sldNum" sz="quarter" idx="4"/>
          </p:nvPr>
        </p:nvSpPr>
        <p:spPr>
          <a:xfrm>
            <a:off x="7007534" y="6356350"/>
            <a:ext cx="1679265" cy="365125"/>
          </a:xfrm>
          <a:prstGeom prst="rect">
            <a:avLst/>
          </a:prstGeom>
        </p:spPr>
        <p:txBody>
          <a:bodyPr vert="horz" lIns="91440" tIns="45720" rIns="91440" bIns="45720" rtlCol="0" anchor="ctr"/>
          <a:lstStyle>
            <a:lvl1pPr algn="l">
              <a:defRPr sz="1200">
                <a:solidFill>
                  <a:schemeClr val="tx1">
                    <a:tint val="75000"/>
                  </a:schemeClr>
                </a:solidFill>
                <a:latin typeface="Helvetica Neue"/>
                <a:cs typeface="Helvetica Neue"/>
              </a:defRPr>
            </a:lvl1pPr>
          </a:lstStyle>
          <a:p>
            <a:fld id="{8360F7C1-93A7-6C4F-8442-0620E42E0BE1}" type="slidenum">
              <a:rPr lang="en-US" smtClean="0"/>
              <a:pPr/>
              <a:t>‹#›</a:t>
            </a:fld>
            <a:endParaRPr lang="en-US" dirty="0"/>
          </a:p>
        </p:txBody>
      </p:sp>
    </p:spTree>
    <p:extLst>
      <p:ext uri="{BB962C8B-B14F-4D97-AF65-F5344CB8AC3E}">
        <p14:creationId xmlns:p14="http://schemas.microsoft.com/office/powerpoint/2010/main" val="90805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Neue"/>
          <a:ea typeface="+mj-ea"/>
          <a:cs typeface="Helvetica Neu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topik.go.kr/" TargetMode="External"/><Relationship Id="rId4"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971675"/>
            <a:ext cx="7772400" cy="4181474"/>
          </a:xfrm>
        </p:spPr>
        <p:txBody>
          <a:bodyPr anchor="t">
            <a:normAutofit/>
          </a:bodyPr>
          <a:lstStyle/>
          <a:p>
            <a:r>
              <a:rPr lang="en-US" sz="6800" dirty="0" smtClean="0"/>
              <a:t>What to Expect</a:t>
            </a:r>
            <a:br>
              <a:rPr lang="en-US" sz="6800" dirty="0" smtClean="0"/>
            </a:br>
            <a:r>
              <a:rPr lang="en-US" sz="6600" dirty="0" smtClean="0"/>
              <a:t> on the Test Date</a:t>
            </a:r>
            <a:r>
              <a:rPr lang="en-US" sz="6000" dirty="0" smtClean="0"/>
              <a:t/>
            </a:r>
            <a:br>
              <a:rPr lang="en-US" sz="6000" dirty="0" smtClean="0"/>
            </a:br>
            <a:r>
              <a:rPr lang="en-US" sz="6600" dirty="0" smtClean="0"/>
              <a:t>(</a:t>
            </a:r>
            <a:r>
              <a:rPr lang="ko-KR" altLang="en-US" sz="6600" dirty="0" smtClean="0"/>
              <a:t>한국어능력시험</a:t>
            </a:r>
            <a:r>
              <a:rPr lang="en-US" altLang="ko-KR" sz="6600" dirty="0" smtClean="0"/>
              <a:t>)</a:t>
            </a:r>
            <a:endParaRPr lang="en-US" sz="6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0637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Test Ticket</a:t>
            </a:r>
            <a:endParaRPr lang="en-US" dirty="0"/>
          </a:p>
        </p:txBody>
      </p:sp>
      <p:pic>
        <p:nvPicPr>
          <p:cNvPr id="5" name="Content Placeholder 4" descr="Screen shot 2013-07-20 at 3.31.33 PM.png"/>
          <p:cNvPicPr>
            <a:picLocks noGrp="1" noChangeAspect="1"/>
          </p:cNvPicPr>
          <p:nvPr>
            <p:ph idx="1"/>
          </p:nvPr>
        </p:nvPicPr>
        <p:blipFill>
          <a:blip r:embed="rId2">
            <a:extLst>
              <a:ext uri="{28A0092B-C50C-407E-A947-70E740481C1C}">
                <a14:useLocalDpi xmlns:a14="http://schemas.microsoft.com/office/drawing/2010/main" val="0"/>
              </a:ext>
            </a:extLst>
          </a:blip>
          <a:srcRect l="-15801" r="-15801"/>
          <a:stretch>
            <a:fillRect/>
          </a:stretch>
        </p:blipFill>
        <p:spPr/>
      </p:pic>
      <p:sp>
        <p:nvSpPr>
          <p:cNvPr id="4" name="Text Placeholder 3"/>
          <p:cNvSpPr>
            <a:spLocks noGrp="1"/>
          </p:cNvSpPr>
          <p:nvPr>
            <p:ph type="body" sz="half" idx="2"/>
          </p:nvPr>
        </p:nvSpPr>
        <p:spPr/>
        <p:txBody>
          <a:bodyPr/>
          <a:lstStyle/>
          <a:p>
            <a:r>
              <a:rPr lang="en-US" dirty="0" smtClean="0"/>
              <a:t>The following image shows what your test ticket should look like.</a:t>
            </a:r>
          </a:p>
          <a:p>
            <a:endParaRPr lang="en-US" dirty="0"/>
          </a:p>
          <a:p>
            <a:r>
              <a:rPr lang="en-US" dirty="0" smtClean="0"/>
              <a:t>You’ll need that when you show </a:t>
            </a:r>
            <a:br>
              <a:rPr lang="en-US" dirty="0" smtClean="0"/>
            </a:br>
            <a:r>
              <a:rPr lang="en-US" dirty="0" smtClean="0"/>
              <a:t>up on test day.</a:t>
            </a:r>
          </a:p>
        </p:txBody>
      </p:sp>
    </p:spTree>
    <p:extLst>
      <p:ext uri="{BB962C8B-B14F-4D97-AF65-F5344CB8AC3E}">
        <p14:creationId xmlns:p14="http://schemas.microsoft.com/office/powerpoint/2010/main" val="279267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PART 2: </a:t>
            </a:r>
            <a:br>
              <a:rPr lang="en-US" dirty="0" smtClean="0"/>
            </a:br>
            <a:r>
              <a:rPr lang="en-US" dirty="0" smtClean="0"/>
              <a:t>What to Expect</a:t>
            </a:r>
            <a:endParaRPr lang="en-US" dirty="0"/>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1243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Entrance and exit times</a:t>
            </a:r>
            <a:endParaRPr lang="en-US" dirty="0"/>
          </a:p>
        </p:txBody>
      </p:sp>
      <p:sp>
        <p:nvSpPr>
          <p:cNvPr id="6" name="Text Placeholder 5"/>
          <p:cNvSpPr>
            <a:spLocks noGrp="1"/>
          </p:cNvSpPr>
          <p:nvPr>
            <p:ph type="body" sz="half" idx="2"/>
          </p:nvPr>
        </p:nvSpPr>
        <p:spPr>
          <a:xfrm>
            <a:off x="983436" y="5367337"/>
            <a:ext cx="7188240" cy="945309"/>
          </a:xfrm>
        </p:spPr>
        <p:txBody>
          <a:bodyPr>
            <a:normAutofit/>
          </a:bodyPr>
          <a:lstStyle/>
          <a:p>
            <a:pPr marL="342900" indent="-342900">
              <a:buFont typeface="+mj-lt"/>
              <a:buAutoNum type="arabicPeriod"/>
            </a:pPr>
            <a:r>
              <a:rPr lang="en-US" dirty="0" smtClean="0"/>
              <a:t>Arrive and be seated </a:t>
            </a:r>
            <a:r>
              <a:rPr lang="en-US" b="1" dirty="0" smtClean="0"/>
              <a:t>20 minutes BEFORE </a:t>
            </a:r>
            <a:r>
              <a:rPr lang="en-US" dirty="0" smtClean="0"/>
              <a:t>test time.</a:t>
            </a:r>
          </a:p>
          <a:p>
            <a:pPr marL="342900" indent="-342900">
              <a:buFont typeface="+mj-lt"/>
              <a:buAutoNum type="arabicPeriod"/>
            </a:pPr>
            <a:r>
              <a:rPr lang="en-US" dirty="0" smtClean="0"/>
              <a:t>You may not exit the room during the test without a good reason.</a:t>
            </a:r>
          </a:p>
          <a:p>
            <a:pPr marL="342900" indent="-342900">
              <a:buFont typeface="+mj-lt"/>
              <a:buAutoNum type="arabicPeriod"/>
            </a:pPr>
            <a:r>
              <a:rPr lang="en-US" dirty="0" smtClean="0"/>
              <a:t>With permission, you can leave 10 minutes before the end of the test.</a:t>
            </a:r>
            <a:endParaRPr lang="en-US" dirty="0"/>
          </a:p>
        </p:txBody>
      </p:sp>
      <p:pic>
        <p:nvPicPr>
          <p:cNvPr id="7" name="Picture Placeholder 6" descr="Screen shot 2013-07-20 at 3.35.15 PM.png"/>
          <p:cNvPicPr>
            <a:picLocks noGrp="1" noChangeAspect="1"/>
          </p:cNvPicPr>
          <p:nvPr>
            <p:ph type="pic" idx="1"/>
          </p:nvPr>
        </p:nvPicPr>
        <p:blipFill>
          <a:blip r:embed="rId3">
            <a:extLst>
              <a:ext uri="{28A0092B-C50C-407E-A947-70E740481C1C}">
                <a14:useLocalDpi xmlns:a14="http://schemas.microsoft.com/office/drawing/2010/main" val="0"/>
              </a:ext>
            </a:extLst>
          </a:blip>
          <a:srcRect t="-24583" b="-24583"/>
          <a:stretch>
            <a:fillRect/>
          </a:stretch>
        </p:blipFill>
        <p:spPr>
          <a:xfrm>
            <a:off x="1068293" y="396722"/>
            <a:ext cx="7022353" cy="3637395"/>
          </a:xfrm>
        </p:spPr>
      </p:pic>
    </p:spTree>
    <p:extLst>
      <p:ext uri="{BB962C8B-B14F-4D97-AF65-F5344CB8AC3E}">
        <p14:creationId xmlns:p14="http://schemas.microsoft.com/office/powerpoint/2010/main" val="16449773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What to bring</a:t>
            </a:r>
            <a:endParaRPr lang="en-US" dirty="0"/>
          </a:p>
        </p:txBody>
      </p:sp>
      <p:pic>
        <p:nvPicPr>
          <p:cNvPr id="5" name="Content Placeholder 4" descr="Screen shot 2013-07-20 at 3.31.33 PM.png"/>
          <p:cNvPicPr>
            <a:picLocks noGrp="1" noChangeAspect="1"/>
          </p:cNvPicPr>
          <p:nvPr>
            <p:ph idx="1"/>
          </p:nvPr>
        </p:nvPicPr>
        <p:blipFill>
          <a:blip r:embed="rId2">
            <a:extLst>
              <a:ext uri="{28A0092B-C50C-407E-A947-70E740481C1C}">
                <a14:useLocalDpi xmlns:a14="http://schemas.microsoft.com/office/drawing/2010/main" val="0"/>
              </a:ext>
            </a:extLst>
          </a:blip>
          <a:srcRect l="-15801" r="-15801"/>
          <a:stretch>
            <a:fillRect/>
          </a:stretch>
        </p:blipFill>
        <p:spPr/>
      </p:pic>
      <p:sp>
        <p:nvSpPr>
          <p:cNvPr id="4" name="Text Placeholder 3"/>
          <p:cNvSpPr>
            <a:spLocks noGrp="1"/>
          </p:cNvSpPr>
          <p:nvPr>
            <p:ph type="body" sz="half" idx="2"/>
          </p:nvPr>
        </p:nvSpPr>
        <p:spPr/>
        <p:txBody>
          <a:bodyPr/>
          <a:lstStyle/>
          <a:p>
            <a:r>
              <a:rPr lang="en-US" dirty="0" smtClean="0"/>
              <a:t>You must bring:</a:t>
            </a:r>
          </a:p>
          <a:p>
            <a:pPr marL="342900" indent="-342900">
              <a:buFont typeface="+mj-lt"/>
              <a:buAutoNum type="arabicPeriod"/>
            </a:pPr>
            <a:r>
              <a:rPr lang="en-US" dirty="0" smtClean="0"/>
              <a:t>The test ticket (print it out during the proper period).</a:t>
            </a:r>
          </a:p>
          <a:p>
            <a:pPr marL="342900" indent="-342900">
              <a:buFont typeface="+mj-lt"/>
              <a:buAutoNum type="arabicPeriod"/>
            </a:pPr>
            <a:r>
              <a:rPr lang="en-US" dirty="0" smtClean="0"/>
              <a:t>Your ID</a:t>
            </a:r>
          </a:p>
          <a:p>
            <a:pPr marL="800100" lvl="1" indent="-342900">
              <a:buFont typeface="+mj-lt"/>
              <a:buAutoNum type="arabicPeriod"/>
            </a:pPr>
            <a:r>
              <a:rPr lang="en-US" dirty="0" smtClean="0"/>
              <a:t>Passport</a:t>
            </a:r>
          </a:p>
          <a:p>
            <a:pPr marL="800100" lvl="1" indent="-342900">
              <a:buFont typeface="+mj-lt"/>
              <a:buAutoNum type="arabicPeriod"/>
            </a:pPr>
            <a:r>
              <a:rPr lang="en-US" dirty="0" smtClean="0"/>
              <a:t>Resident ID</a:t>
            </a:r>
          </a:p>
          <a:p>
            <a:pPr marL="800100" lvl="1" indent="-342900">
              <a:buFont typeface="+mj-lt"/>
              <a:buAutoNum type="arabicPeriod"/>
            </a:pPr>
            <a:r>
              <a:rPr lang="en-US" dirty="0" smtClean="0"/>
              <a:t>Foreigner ID</a:t>
            </a:r>
          </a:p>
          <a:p>
            <a:pPr marL="800100" lvl="1" indent="-342900">
              <a:buFont typeface="+mj-lt"/>
              <a:buAutoNum type="arabicPeriod"/>
            </a:pPr>
            <a:r>
              <a:rPr lang="en-US" dirty="0" smtClean="0"/>
              <a:t>Driver’s license</a:t>
            </a:r>
          </a:p>
          <a:p>
            <a:pPr marL="800100" lvl="1" indent="-342900">
              <a:buFont typeface="+mj-lt"/>
              <a:buAutoNum type="arabicPeriod"/>
            </a:pPr>
            <a:endParaRPr lang="en-US" dirty="0"/>
          </a:p>
          <a:p>
            <a:r>
              <a:rPr lang="en-US" dirty="0" smtClean="0"/>
              <a:t>You must place both of these on the </a:t>
            </a:r>
            <a:r>
              <a:rPr lang="en-US" b="1" dirty="0" smtClean="0"/>
              <a:t>upper-left corner of your desk </a:t>
            </a:r>
            <a:r>
              <a:rPr lang="en-US" dirty="0" smtClean="0"/>
              <a:t>during the exam.</a:t>
            </a:r>
          </a:p>
        </p:txBody>
      </p:sp>
      <p:pic>
        <p:nvPicPr>
          <p:cNvPr id="3" name="Picture 2"/>
          <p:cNvPicPr>
            <a:picLocks noChangeAspect="1"/>
          </p:cNvPicPr>
          <p:nvPr/>
        </p:nvPicPr>
        <p:blipFill>
          <a:blip r:embed="rId3"/>
          <a:stretch>
            <a:fillRect/>
          </a:stretch>
        </p:blipFill>
        <p:spPr>
          <a:xfrm>
            <a:off x="3465513" y="3870045"/>
            <a:ext cx="1692089" cy="2256118"/>
          </a:xfrm>
          <a:prstGeom prst="rect">
            <a:avLst/>
          </a:prstGeom>
        </p:spPr>
      </p:pic>
    </p:spTree>
    <p:extLst>
      <p:ext uri="{BB962C8B-B14F-4D97-AF65-F5344CB8AC3E}">
        <p14:creationId xmlns:p14="http://schemas.microsoft.com/office/powerpoint/2010/main" val="3251467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Join form</a:t>
            </a:r>
            <a:endParaRPr lang="en-US" dirty="0"/>
          </a:p>
        </p:txBody>
      </p:sp>
      <p:sp>
        <p:nvSpPr>
          <p:cNvPr id="3" name="Content Placeholder 2"/>
          <p:cNvSpPr>
            <a:spLocks noGrp="1"/>
          </p:cNvSpPr>
          <p:nvPr>
            <p:ph idx="1"/>
          </p:nvPr>
        </p:nvSpPr>
        <p:spPr>
          <a:xfrm>
            <a:off x="457200" y="1600200"/>
            <a:ext cx="5758329" cy="4525963"/>
          </a:xfrm>
        </p:spPr>
        <p:txBody>
          <a:bodyPr>
            <a:normAutofit/>
          </a:bodyPr>
          <a:lstStyle/>
          <a:p>
            <a:pPr marL="0" indent="0">
              <a:buNone/>
            </a:pPr>
            <a:r>
              <a:rPr lang="en-US" sz="2400" b="1" dirty="0" smtClean="0"/>
              <a:t>#3: How to fill in the answers</a:t>
            </a:r>
          </a:p>
          <a:p>
            <a:pPr>
              <a:buFont typeface="+mj-lt"/>
              <a:buAutoNum type="arabicPeriod"/>
            </a:pPr>
            <a:r>
              <a:rPr lang="en-US" sz="1400" dirty="0" smtClean="0"/>
              <a:t>Fully fill the OMR circles with a “sign pen” (</a:t>
            </a:r>
            <a:r>
              <a:rPr lang="ko-KR" altLang="en-US" sz="1400" dirty="0" smtClean="0"/>
              <a:t>사인펜</a:t>
            </a:r>
            <a:r>
              <a:rPr lang="en-US" altLang="ko-KR" sz="1400" dirty="0" smtClean="0"/>
              <a:t>)</a:t>
            </a:r>
          </a:p>
          <a:p>
            <a:pPr>
              <a:buFont typeface="+mj-lt"/>
              <a:buAutoNum type="arabicPeriod"/>
            </a:pPr>
            <a:r>
              <a:rPr lang="en-US" sz="1400" dirty="0" smtClean="0"/>
              <a:t>Do not use a pencil or another kind of pen</a:t>
            </a:r>
            <a:r>
              <a:rPr lang="ko-KR" altLang="en-US" sz="1400" dirty="0" smtClean="0"/>
              <a:t> </a:t>
            </a:r>
            <a:r>
              <a:rPr lang="en-US" altLang="ko-KR" sz="1400" dirty="0" smtClean="0"/>
              <a:t>(otherwise </a:t>
            </a:r>
            <a:r>
              <a:rPr lang="en-US" altLang="ko-KR" sz="1400" dirty="0" smtClean="0">
                <a:solidFill>
                  <a:srgbClr val="FF0000"/>
                </a:solidFill>
              </a:rPr>
              <a:t>INVALID</a:t>
            </a:r>
            <a:r>
              <a:rPr lang="en-US" altLang="ko-KR" sz="1400" dirty="0" smtClean="0"/>
              <a:t>)</a:t>
            </a:r>
            <a:endParaRPr lang="en-US" sz="1400" dirty="0" smtClean="0"/>
          </a:p>
          <a:p>
            <a:pPr>
              <a:buFont typeface="+mj-lt"/>
              <a:buAutoNum type="arabicPeriod"/>
            </a:pPr>
            <a:r>
              <a:rPr lang="en-US" sz="1400" dirty="0" smtClean="0"/>
              <a:t>If you make mistakes, use whiteout tape (</a:t>
            </a:r>
            <a:r>
              <a:rPr lang="ko-KR" altLang="en-US" sz="1400" dirty="0" smtClean="0"/>
              <a:t>수정테이프</a:t>
            </a:r>
            <a:r>
              <a:rPr lang="en-US" altLang="ko-KR" sz="1400" dirty="0" smtClean="0"/>
              <a:t>)</a:t>
            </a:r>
          </a:p>
          <a:p>
            <a:pPr>
              <a:buFont typeface="+mj-lt"/>
              <a:buAutoNum type="arabicPeriod"/>
            </a:pPr>
            <a:r>
              <a:rPr lang="en-US" altLang="ko-KR" sz="1400" dirty="0" smtClean="0"/>
              <a:t>Writing answers can be written with pen or pencil </a:t>
            </a:r>
          </a:p>
          <a:p>
            <a:pPr>
              <a:buFont typeface="+mj-lt"/>
              <a:buAutoNum type="arabicPeriod"/>
            </a:pPr>
            <a:r>
              <a:rPr lang="en-US" altLang="ko-KR" sz="1400" dirty="0" smtClean="0"/>
              <a:t>Fill in Writing answers in the proper sections on the test answer sheet (essay on the back)</a:t>
            </a:r>
          </a:p>
          <a:p>
            <a:pPr>
              <a:buFont typeface="+mj-lt"/>
              <a:buAutoNum type="arabicPeriod"/>
            </a:pPr>
            <a:r>
              <a:rPr lang="en-US" altLang="ko-KR" sz="1400" dirty="0" smtClean="0"/>
              <a:t>Correct writing mistakes with an eraser, a double-line strikethrough, or whiteout tape</a:t>
            </a:r>
          </a:p>
          <a:p>
            <a:pPr>
              <a:buFont typeface="+mj-lt"/>
              <a:buAutoNum type="arabicPeriod"/>
            </a:pPr>
            <a:r>
              <a:rPr lang="en-US" altLang="ko-KR" sz="1400" dirty="0" smtClean="0"/>
              <a:t>Questions with 2 or more answers marked = </a:t>
            </a:r>
            <a:r>
              <a:rPr lang="en-US" altLang="ko-KR" sz="1400" dirty="0" smtClean="0">
                <a:solidFill>
                  <a:srgbClr val="FF0000"/>
                </a:solidFill>
              </a:rPr>
              <a:t>INVALID</a:t>
            </a:r>
          </a:p>
          <a:p>
            <a:pPr>
              <a:buFont typeface="+mj-lt"/>
              <a:buAutoNum type="arabicPeriod"/>
            </a:pPr>
            <a:r>
              <a:rPr lang="en-US" altLang="ko-KR" sz="1400" dirty="0" smtClean="0"/>
              <a:t>Applicant # and name should be filled in correctly and carefully</a:t>
            </a:r>
          </a:p>
          <a:p>
            <a:pPr>
              <a:buFont typeface="+mj-lt"/>
              <a:buAutoNum type="arabicPeriod"/>
            </a:pPr>
            <a:r>
              <a:rPr lang="en-US" altLang="ko-KR" sz="1400" dirty="0" smtClean="0"/>
              <a:t>You can ask for a new OMR card, but must turn it in promptly when the test finishes, complete or incomplete</a:t>
            </a:r>
          </a:p>
          <a:p>
            <a:pPr>
              <a:buFont typeface="+mj-lt"/>
              <a:buAutoNum type="arabicPeriod"/>
            </a:pPr>
            <a:r>
              <a:rPr lang="en-US" altLang="ko-KR" sz="1400" dirty="0" smtClean="0"/>
              <a:t>Know the proper way to fill in the OMR card (above)</a:t>
            </a:r>
          </a:p>
          <a:p>
            <a:pPr>
              <a:buFont typeface="+mj-lt"/>
              <a:buAutoNum type="arabicPeriod"/>
            </a:pPr>
            <a:r>
              <a:rPr lang="en-US" altLang="ko-KR" sz="1400" dirty="0" smtClean="0"/>
              <a:t>Failure to use the right kind of pen </a:t>
            </a:r>
            <a:r>
              <a:rPr lang="en-US" sz="1400" dirty="0" smtClean="0"/>
              <a:t>(</a:t>
            </a:r>
            <a:r>
              <a:rPr lang="ko-KR" altLang="en-US" sz="1400" dirty="0"/>
              <a:t>사인펜</a:t>
            </a:r>
            <a:r>
              <a:rPr lang="en-US" altLang="ko-KR" sz="1400" dirty="0" smtClean="0"/>
              <a:t>) or marking incorrectly and receiving a bad score is no one’s fault but your own.</a:t>
            </a:r>
            <a:endParaRPr lang="en-US" altLang="ko-KR" sz="1400" dirty="0"/>
          </a:p>
          <a:p>
            <a:pPr>
              <a:buFont typeface="+mj-lt"/>
              <a:buAutoNum type="arabicPeriod"/>
            </a:pPr>
            <a:endParaRPr lang="en-US" altLang="ko-KR" sz="1400" dirty="0" smtClean="0"/>
          </a:p>
          <a:p>
            <a:pPr>
              <a:buFont typeface="+mj-lt"/>
              <a:buAutoNum type="arabicPeriod"/>
            </a:pPr>
            <a:endParaRPr lang="en-US" altLang="ko-KR" sz="1000" dirty="0" smtClean="0"/>
          </a:p>
          <a:p>
            <a:pPr>
              <a:buFont typeface="+mj-lt"/>
              <a:buAutoNum type="arabicPeriod"/>
            </a:pPr>
            <a:endParaRPr lang="en-US" sz="1400" dirty="0"/>
          </a:p>
        </p:txBody>
      </p:sp>
      <p:pic>
        <p:nvPicPr>
          <p:cNvPr id="10" name="Picture 9" descr="Screen shot 2013-07-20 at 3.44.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88" y="170902"/>
            <a:ext cx="6394824" cy="1246736"/>
          </a:xfrm>
          <a:prstGeom prst="rect">
            <a:avLst/>
          </a:prstGeom>
        </p:spPr>
      </p:pic>
      <p:pic>
        <p:nvPicPr>
          <p:cNvPr id="13" name="Picture 12"/>
          <p:cNvPicPr>
            <a:picLocks noChangeAspect="1"/>
          </p:cNvPicPr>
          <p:nvPr/>
        </p:nvPicPr>
        <p:blipFill>
          <a:blip r:embed="rId4"/>
          <a:stretch>
            <a:fillRect/>
          </a:stretch>
        </p:blipFill>
        <p:spPr>
          <a:xfrm>
            <a:off x="6215529" y="1600200"/>
            <a:ext cx="2471271" cy="2471271"/>
          </a:xfrm>
          <a:prstGeom prst="rect">
            <a:avLst/>
          </a:prstGeom>
        </p:spPr>
      </p:pic>
      <p:pic>
        <p:nvPicPr>
          <p:cNvPr id="14" name="Picture 13"/>
          <p:cNvPicPr>
            <a:picLocks noChangeAspect="1"/>
          </p:cNvPicPr>
          <p:nvPr/>
        </p:nvPicPr>
        <p:blipFill>
          <a:blip r:embed="rId5"/>
          <a:stretch>
            <a:fillRect/>
          </a:stretch>
        </p:blipFill>
        <p:spPr>
          <a:xfrm rot="16200000">
            <a:off x="6701118" y="3983318"/>
            <a:ext cx="1985682" cy="1985682"/>
          </a:xfrm>
          <a:prstGeom prst="rect">
            <a:avLst/>
          </a:prstGeom>
        </p:spPr>
      </p:pic>
    </p:spTree>
    <p:extLst>
      <p:ext uri="{BB962C8B-B14F-4D97-AF65-F5344CB8AC3E}">
        <p14:creationId xmlns:p14="http://schemas.microsoft.com/office/powerpoint/2010/main" val="42205797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#4: Cheating</a:t>
            </a:r>
            <a:endParaRPr lang="en-US" dirty="0"/>
          </a:p>
        </p:txBody>
      </p:sp>
      <p:pic>
        <p:nvPicPr>
          <p:cNvPr id="13" name="Content Placeholder 12"/>
          <p:cNvPicPr>
            <a:picLocks noGrp="1" noChangeAspect="1"/>
          </p:cNvPicPr>
          <p:nvPr>
            <p:ph idx="1"/>
          </p:nvPr>
        </p:nvPicPr>
        <p:blipFill>
          <a:blip r:embed="rId3"/>
          <a:srcRect t="-35906" b="-35906"/>
          <a:stretch>
            <a:fillRect/>
          </a:stretch>
        </p:blipFill>
        <p:spPr/>
      </p:pic>
      <p:sp>
        <p:nvSpPr>
          <p:cNvPr id="5" name="Text Placeholder 4"/>
          <p:cNvSpPr>
            <a:spLocks noGrp="1"/>
          </p:cNvSpPr>
          <p:nvPr>
            <p:ph type="body" sz="half" idx="2"/>
          </p:nvPr>
        </p:nvSpPr>
        <p:spPr>
          <a:xfrm>
            <a:off x="457200" y="1435100"/>
            <a:ext cx="3008313" cy="5161429"/>
          </a:xfrm>
        </p:spPr>
        <p:txBody>
          <a:bodyPr>
            <a:normAutofit/>
          </a:bodyPr>
          <a:lstStyle/>
          <a:p>
            <a:r>
              <a:rPr lang="en-US" dirty="0" smtClean="0"/>
              <a:t>At the end of the test:</a:t>
            </a:r>
          </a:p>
          <a:p>
            <a:pPr marL="342900" indent="-342900">
              <a:buFont typeface="+mj-lt"/>
              <a:buAutoNum type="arabicPeriod"/>
            </a:pPr>
            <a:r>
              <a:rPr lang="en-US" dirty="0" smtClean="0"/>
              <a:t>Put the pens on the desk</a:t>
            </a:r>
          </a:p>
          <a:p>
            <a:pPr marL="342900" indent="-342900">
              <a:buFont typeface="+mj-lt"/>
              <a:buAutoNum type="arabicPeriod"/>
            </a:pPr>
            <a:r>
              <a:rPr lang="en-US" dirty="0" smtClean="0"/>
              <a:t>Answer on the right corner</a:t>
            </a:r>
          </a:p>
          <a:p>
            <a:pPr marL="342900" indent="-342900">
              <a:buFont typeface="+mj-lt"/>
              <a:buAutoNum type="arabicPeriod"/>
            </a:pPr>
            <a:r>
              <a:rPr lang="en-US" dirty="0" smtClean="0"/>
              <a:t>Booklet on the left corner</a:t>
            </a:r>
          </a:p>
          <a:p>
            <a:pPr marL="342900" indent="-342900">
              <a:buFont typeface="+mj-lt"/>
              <a:buAutoNum type="arabicPeriod"/>
            </a:pPr>
            <a:r>
              <a:rPr lang="en-US" dirty="0" smtClean="0"/>
              <a:t>(Follow everyone’s example)</a:t>
            </a:r>
          </a:p>
          <a:p>
            <a:pPr marL="342900" indent="-342900">
              <a:buFont typeface="+mj-lt"/>
              <a:buAutoNum type="arabicPeriod"/>
            </a:pPr>
            <a:r>
              <a:rPr lang="en-US" dirty="0" smtClean="0"/>
              <a:t>Cheating = </a:t>
            </a:r>
            <a:r>
              <a:rPr lang="en-US" dirty="0" smtClean="0">
                <a:solidFill>
                  <a:srgbClr val="FF0000"/>
                </a:solidFill>
              </a:rPr>
              <a:t>INVALID </a:t>
            </a:r>
            <a:r>
              <a:rPr lang="en-US" dirty="0" smtClean="0"/>
              <a:t>test</a:t>
            </a:r>
          </a:p>
          <a:p>
            <a:pPr marL="342900" indent="-342900">
              <a:buFont typeface="+mj-lt"/>
              <a:buAutoNum type="arabicPeriod"/>
            </a:pPr>
            <a:endParaRPr lang="en-US" dirty="0"/>
          </a:p>
          <a:p>
            <a:r>
              <a:rPr lang="en-US" dirty="0" smtClean="0"/>
              <a:t>Types of cheating:</a:t>
            </a:r>
          </a:p>
          <a:p>
            <a:pPr marL="342900" indent="-342900">
              <a:buFont typeface="+mj-lt"/>
              <a:buAutoNum type="arabicPeriod"/>
            </a:pPr>
            <a:r>
              <a:rPr lang="en-US" dirty="0" smtClean="0"/>
              <a:t>Looking at/showing answers</a:t>
            </a:r>
          </a:p>
          <a:p>
            <a:pPr marL="342900" indent="-342900">
              <a:buFont typeface="+mj-lt"/>
              <a:buAutoNum type="arabicPeriod"/>
            </a:pPr>
            <a:r>
              <a:rPr lang="en-US" dirty="0" smtClean="0"/>
              <a:t>Using memos or test books</a:t>
            </a:r>
          </a:p>
          <a:p>
            <a:pPr marL="342900" indent="-342900">
              <a:buFont typeface="+mj-lt"/>
              <a:buAutoNum type="arabicPeriod"/>
            </a:pPr>
            <a:r>
              <a:rPr lang="en-US" dirty="0" smtClean="0"/>
              <a:t>Using cell phones, MP3 players, radios, electronics </a:t>
            </a:r>
          </a:p>
          <a:p>
            <a:pPr marL="342900" indent="-342900">
              <a:buFont typeface="+mj-lt"/>
              <a:buAutoNum type="arabicPeriod"/>
            </a:pPr>
            <a:r>
              <a:rPr lang="en-US" dirty="0" smtClean="0"/>
              <a:t>Forging ID/paperwork</a:t>
            </a:r>
          </a:p>
          <a:p>
            <a:pPr marL="342900" indent="-342900">
              <a:buFont typeface="+mj-lt"/>
              <a:buAutoNum type="arabicPeriod"/>
            </a:pPr>
            <a:r>
              <a:rPr lang="en-US" dirty="0" smtClean="0"/>
              <a:t>Taking the test for someone</a:t>
            </a:r>
          </a:p>
          <a:p>
            <a:pPr marL="342900" indent="-342900">
              <a:buFont typeface="+mj-lt"/>
              <a:buAutoNum type="arabicPeriod"/>
            </a:pPr>
            <a:r>
              <a:rPr lang="en-US" dirty="0" smtClean="0"/>
              <a:t>Taking notes/recording sound to pass on to others</a:t>
            </a:r>
          </a:p>
          <a:p>
            <a:pPr marL="342900" indent="-342900">
              <a:buFont typeface="+mj-lt"/>
              <a:buAutoNum type="arabicPeriod"/>
            </a:pPr>
            <a:r>
              <a:rPr lang="en-US" dirty="0" smtClean="0"/>
              <a:t>Disturbing the test/not complying with supervisor</a:t>
            </a:r>
          </a:p>
          <a:p>
            <a:pPr marL="342900" indent="-342900">
              <a:buFont typeface="+mj-lt"/>
              <a:buAutoNum type="arabicPeriod"/>
            </a:pPr>
            <a:r>
              <a:rPr lang="en-US" dirty="0" smtClean="0"/>
              <a:t>Other violations (even those discovered after the fact)</a:t>
            </a:r>
            <a:endParaRPr lang="en-US" dirty="0"/>
          </a:p>
        </p:txBody>
      </p:sp>
    </p:spTree>
    <p:extLst>
      <p:ext uri="{BB962C8B-B14F-4D97-AF65-F5344CB8AC3E}">
        <p14:creationId xmlns:p14="http://schemas.microsoft.com/office/powerpoint/2010/main" val="19884081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PART 2: </a:t>
            </a:r>
            <a:br>
              <a:rPr lang="en-US" dirty="0" smtClean="0"/>
            </a:br>
            <a:r>
              <a:rPr lang="en-US" dirty="0" smtClean="0"/>
              <a:t>Where to go</a:t>
            </a:r>
            <a:endParaRPr lang="en-US" dirty="0"/>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1625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 Location</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smtClean="0"/>
              <a:t>In Korean: </a:t>
            </a:r>
            <a:r>
              <a:rPr lang="ko-KR" altLang="en-US" dirty="0" smtClean="0"/>
              <a:t>시험장 안내</a:t>
            </a:r>
            <a:endParaRPr lang="en-US" dirty="0"/>
          </a:p>
        </p:txBody>
      </p:sp>
      <p:sp>
        <p:nvSpPr>
          <p:cNvPr id="3" name="Text Placeholder 2"/>
          <p:cNvSpPr>
            <a:spLocks noGrp="1"/>
          </p:cNvSpPr>
          <p:nvPr>
            <p:ph type="body" sz="quarter" idx="3"/>
          </p:nvPr>
        </p:nvSpPr>
        <p:spPr/>
        <p:txBody>
          <a:bodyPr>
            <a:normAutofit fontScale="92500" lnSpcReduction="10000"/>
          </a:bodyPr>
          <a:lstStyle/>
          <a:p>
            <a:r>
              <a:rPr lang="en-US" dirty="0" smtClean="0"/>
              <a:t>In English: Test Sites</a:t>
            </a:r>
            <a:endParaRPr lang="en-US" dirty="0"/>
          </a:p>
        </p:txBody>
      </p:sp>
      <p:sp>
        <p:nvSpPr>
          <p:cNvPr id="8" name="Content Placeholder 7"/>
          <p:cNvSpPr>
            <a:spLocks noGrp="1"/>
          </p:cNvSpPr>
          <p:nvPr>
            <p:ph sz="quarter" idx="13"/>
          </p:nvPr>
        </p:nvSpPr>
        <p:spPr/>
        <p:txBody>
          <a:bodyPr/>
          <a:lstStyle/>
          <a:p>
            <a:pPr marL="0" indent="0">
              <a:buNone/>
            </a:pPr>
            <a:r>
              <a:rPr lang="en-US" dirty="0" smtClean="0"/>
              <a:t>2. </a:t>
            </a:r>
            <a:r>
              <a:rPr lang="en-US" dirty="0" smtClean="0"/>
              <a:t>Click on the link for your test location and it will pop up a map showing you where to go (next slide).</a:t>
            </a:r>
            <a:endParaRPr lang="en-US" b="1" dirty="0"/>
          </a:p>
        </p:txBody>
      </p:sp>
      <p:sp>
        <p:nvSpPr>
          <p:cNvPr id="9" name="Content Placeholder 8"/>
          <p:cNvSpPr>
            <a:spLocks noGrp="1"/>
          </p:cNvSpPr>
          <p:nvPr>
            <p:ph sz="quarter" idx="14"/>
          </p:nvPr>
        </p:nvSpPr>
        <p:spPr/>
        <p:txBody>
          <a:bodyPr/>
          <a:lstStyle/>
          <a:p>
            <a:pPr marL="0" indent="0">
              <a:buNone/>
            </a:pPr>
            <a:r>
              <a:rPr lang="en-US" dirty="0" smtClean="0"/>
              <a:t>1. Locate this page of the website and scroll down to find your test location.</a:t>
            </a:r>
            <a:endParaRPr lang="en-US" b="1" dirty="0"/>
          </a:p>
        </p:txBody>
      </p:sp>
      <p:sp>
        <p:nvSpPr>
          <p:cNvPr id="10" name="Rectangle 9"/>
          <p:cNvSpPr/>
          <p:nvPr/>
        </p:nvSpPr>
        <p:spPr>
          <a:xfrm>
            <a:off x="2232023" y="3390900"/>
            <a:ext cx="539752" cy="17145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336923" y="2657475"/>
            <a:ext cx="596902" cy="17145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657475" y="2000250"/>
            <a:ext cx="1108445" cy="369332"/>
          </a:xfrm>
          <a:prstGeom prst="rect">
            <a:avLst/>
          </a:prstGeom>
          <a:noFill/>
        </p:spPr>
        <p:txBody>
          <a:bodyPr wrap="none" rtlCol="0">
            <a:spAutoFit/>
          </a:bodyPr>
          <a:lstStyle/>
          <a:p>
            <a:r>
              <a:rPr lang="en-US" dirty="0" smtClean="0"/>
              <a:t>Next slide</a:t>
            </a:r>
            <a:endParaRPr lang="en-US" dirty="0"/>
          </a:p>
        </p:txBody>
      </p:sp>
      <p:cxnSp>
        <p:nvCxnSpPr>
          <p:cNvPr id="16" name="Straight Arrow Connector 15"/>
          <p:cNvCxnSpPr/>
          <p:nvPr/>
        </p:nvCxnSpPr>
        <p:spPr>
          <a:xfrm flipV="1">
            <a:off x="2406649" y="2306895"/>
            <a:ext cx="614362" cy="104406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3336923" y="2306895"/>
            <a:ext cx="298451" cy="35058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20" name="Content Placeholder 19" descr="Screen shot 2013-07-20 at 4.00.58 PM.png"/>
          <p:cNvPicPr>
            <a:picLocks noGrp="1" noChangeAspect="1"/>
          </p:cNvPicPr>
          <p:nvPr>
            <p:ph sz="half" idx="2"/>
          </p:nvPr>
        </p:nvPicPr>
        <p:blipFill>
          <a:blip r:embed="rId3">
            <a:extLst>
              <a:ext uri="{28A0092B-C50C-407E-A947-70E740481C1C}">
                <a14:useLocalDpi xmlns:a14="http://schemas.microsoft.com/office/drawing/2010/main" val="0"/>
              </a:ext>
            </a:extLst>
          </a:blip>
          <a:srcRect l="207" r="207"/>
          <a:stretch>
            <a:fillRect/>
          </a:stretch>
        </p:blipFill>
        <p:spPr/>
      </p:pic>
      <p:pic>
        <p:nvPicPr>
          <p:cNvPr id="22" name="Content Placeholder 21" descr="Screen shot 2013-07-20 at 4.01.20 PM.png"/>
          <p:cNvPicPr>
            <a:picLocks noGrp="1" noChangeAspect="1"/>
          </p:cNvPicPr>
          <p:nvPr>
            <p:ph sz="quarter" idx="4"/>
          </p:nvPr>
        </p:nvPicPr>
        <p:blipFill>
          <a:blip r:embed="rId4">
            <a:extLst>
              <a:ext uri="{28A0092B-C50C-407E-A947-70E740481C1C}">
                <a14:useLocalDpi xmlns:a14="http://schemas.microsoft.com/office/drawing/2010/main" val="0"/>
              </a:ext>
            </a:extLst>
          </a:blip>
          <a:srcRect t="915" b="915"/>
          <a:stretch>
            <a:fillRect/>
          </a:stretch>
        </p:blipFill>
        <p:spPr/>
      </p:pic>
    </p:spTree>
    <p:extLst>
      <p:ext uri="{BB962C8B-B14F-4D97-AF65-F5344CB8AC3E}">
        <p14:creationId xmlns:p14="http://schemas.microsoft.com/office/powerpoint/2010/main" val="41102493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err="1" smtClean="0"/>
              <a:t>Jeonbuk</a:t>
            </a:r>
            <a:r>
              <a:rPr lang="en-US" dirty="0" smtClean="0"/>
              <a:t> University Campus</a:t>
            </a:r>
            <a:endParaRPr lang="en-US" dirty="0"/>
          </a:p>
        </p:txBody>
      </p:sp>
      <p:sp>
        <p:nvSpPr>
          <p:cNvPr id="5" name="Text Placeholder 4"/>
          <p:cNvSpPr>
            <a:spLocks noGrp="1"/>
          </p:cNvSpPr>
          <p:nvPr>
            <p:ph type="body" sz="half" idx="2"/>
          </p:nvPr>
        </p:nvSpPr>
        <p:spPr>
          <a:xfrm>
            <a:off x="983436" y="5367338"/>
            <a:ext cx="7188240" cy="1005074"/>
          </a:xfrm>
        </p:spPr>
        <p:txBody>
          <a:bodyPr>
            <a:normAutofit/>
          </a:bodyPr>
          <a:lstStyle/>
          <a:p>
            <a:r>
              <a:rPr lang="en-US" dirty="0" smtClean="0"/>
              <a:t>In my case, it looks like I should probably go to the LEC (Language Education Center – </a:t>
            </a:r>
            <a:r>
              <a:rPr lang="ko-KR" altLang="en-US" dirty="0" smtClean="0"/>
              <a:t>언어교육원</a:t>
            </a:r>
            <a:r>
              <a:rPr lang="en-US" altLang="ko-KR" dirty="0" smtClean="0"/>
              <a:t>) first to register, and from there they will most likely direct me to my testing room. I’ve read that there should be plenty of signs and staff members with bright sashes or badges to help direct the test takers.</a:t>
            </a:r>
            <a:endParaRPr lang="en-US" dirty="0"/>
          </a:p>
        </p:txBody>
      </p:sp>
      <p:sp>
        <p:nvSpPr>
          <p:cNvPr id="11" name="Rectangle 10"/>
          <p:cNvSpPr/>
          <p:nvPr/>
        </p:nvSpPr>
        <p:spPr>
          <a:xfrm>
            <a:off x="5531507" y="2744066"/>
            <a:ext cx="1065235" cy="17145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Placeholder 5" descr="Screen shot 2013-07-20 at 4.04.52 PM.png"/>
          <p:cNvPicPr>
            <a:picLocks noGrp="1" noChangeAspect="1"/>
          </p:cNvPicPr>
          <p:nvPr>
            <p:ph type="pic" idx="1"/>
          </p:nvPr>
        </p:nvPicPr>
        <p:blipFill>
          <a:blip r:embed="rId3">
            <a:extLst>
              <a:ext uri="{28A0092B-C50C-407E-A947-70E740481C1C}">
                <a14:useLocalDpi xmlns:a14="http://schemas.microsoft.com/office/drawing/2010/main" val="0"/>
              </a:ext>
            </a:extLst>
          </a:blip>
          <a:srcRect l="-22604" r="-22604"/>
          <a:stretch>
            <a:fillRect/>
          </a:stretch>
        </p:blipFill>
        <p:spPr>
          <a:xfrm>
            <a:off x="0" y="0"/>
            <a:ext cx="9144000" cy="4727575"/>
          </a:xfrm>
        </p:spPr>
      </p:pic>
    </p:spTree>
    <p:extLst>
      <p:ext uri="{BB962C8B-B14F-4D97-AF65-F5344CB8AC3E}">
        <p14:creationId xmlns:p14="http://schemas.microsoft.com/office/powerpoint/2010/main" val="13754277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4:</a:t>
            </a:r>
            <a:br>
              <a:rPr lang="en-US" dirty="0" smtClean="0"/>
            </a:br>
            <a:r>
              <a:rPr lang="en-US" dirty="0" smtClean="0"/>
              <a:t>Taking the Test</a:t>
            </a:r>
            <a:endParaRPr lang="en-US" dirty="0"/>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3746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u="sng" dirty="0" smtClean="0">
                <a:hlinkClick r:id="rId3"/>
              </a:rPr>
              <a:t>www.topik.go.kr</a:t>
            </a:r>
            <a:endParaRPr lang="en-US" u="sng" dirty="0"/>
          </a:p>
        </p:txBody>
      </p:sp>
      <p:sp>
        <p:nvSpPr>
          <p:cNvPr id="6" name="Content Placeholder 5"/>
          <p:cNvSpPr>
            <a:spLocks noGrp="1"/>
          </p:cNvSpPr>
          <p:nvPr>
            <p:ph idx="1"/>
          </p:nvPr>
        </p:nvSpPr>
        <p:spPr/>
        <p:txBody>
          <a:bodyPr/>
          <a:lstStyle/>
          <a:p>
            <a:endParaRPr lang="en-US"/>
          </a:p>
        </p:txBody>
      </p:sp>
      <p:sp>
        <p:nvSpPr>
          <p:cNvPr id="7" name="Text Placeholder 6"/>
          <p:cNvSpPr>
            <a:spLocks noGrp="1"/>
          </p:cNvSpPr>
          <p:nvPr>
            <p:ph type="body" sz="half" idx="2"/>
          </p:nvPr>
        </p:nvSpPr>
        <p:spPr/>
        <p:txBody>
          <a:bodyPr/>
          <a:lstStyle/>
          <a:p>
            <a:r>
              <a:rPr lang="en-US" dirty="0" smtClean="0"/>
              <a:t>All the following information </a:t>
            </a:r>
          </a:p>
          <a:p>
            <a:r>
              <a:rPr lang="en-US" dirty="0" smtClean="0"/>
              <a:t>can be found in the </a:t>
            </a:r>
            <a:r>
              <a:rPr lang="ko-KR" altLang="en-US" dirty="0" smtClean="0"/>
              <a:t>외국어 서비스</a:t>
            </a:r>
            <a:endParaRPr lang="en-US" altLang="ko-KR" dirty="0" smtClean="0"/>
          </a:p>
          <a:p>
            <a:r>
              <a:rPr lang="en-US" dirty="0" smtClean="0"/>
              <a:t>section of the TOPIK government</a:t>
            </a:r>
          </a:p>
          <a:p>
            <a:r>
              <a:rPr lang="en-US" dirty="0" smtClean="0"/>
              <a:t>website.</a:t>
            </a:r>
            <a:endParaRPr lang="en-US" dirty="0"/>
          </a:p>
        </p:txBody>
      </p:sp>
      <p:pic>
        <p:nvPicPr>
          <p:cNvPr id="5" name="Picture 4" descr="Screen shot 2013-07-20 at 2.47.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899" y="403410"/>
            <a:ext cx="5058901" cy="5513575"/>
          </a:xfrm>
          <a:prstGeom prst="rect">
            <a:avLst/>
          </a:prstGeom>
        </p:spPr>
      </p:pic>
    </p:spTree>
    <p:extLst>
      <p:ext uri="{BB962C8B-B14F-4D97-AF65-F5344CB8AC3E}">
        <p14:creationId xmlns:p14="http://schemas.microsoft.com/office/powerpoint/2010/main" val="19066125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23875" y="1676400"/>
            <a:ext cx="8105775" cy="4476749"/>
          </a:xfrm>
        </p:spPr>
        <p:txBody>
          <a:bodyPr anchor="t">
            <a:normAutofit/>
          </a:bodyPr>
          <a:lstStyle/>
          <a:p>
            <a:r>
              <a:rPr lang="en-US" sz="4000" dirty="0" smtClean="0"/>
              <a:t>Now </a:t>
            </a:r>
            <a:r>
              <a:rPr lang="en-US" sz="4000" dirty="0" smtClean="0"/>
              <a:t>that you’re in and seated </a:t>
            </a:r>
            <a:br>
              <a:rPr lang="en-US" sz="4000" dirty="0" smtClean="0"/>
            </a:br>
            <a:r>
              <a:rPr lang="en-US" sz="4000" dirty="0" smtClean="0"/>
              <a:t>20 </a:t>
            </a:r>
            <a:r>
              <a:rPr lang="en-US" sz="4000" dirty="0" smtClean="0"/>
              <a:t>minutes early, you probably</a:t>
            </a:r>
            <a:br>
              <a:rPr lang="en-US" sz="4000" dirty="0" smtClean="0"/>
            </a:br>
            <a:r>
              <a:rPr lang="en-US" sz="4000" dirty="0" smtClean="0"/>
              <a:t>want to mentally prepare for it!</a:t>
            </a:r>
            <a:r>
              <a:rPr lang="en-US" sz="4000" dirty="0"/>
              <a:t/>
            </a:r>
            <a:br>
              <a:rPr lang="en-US" sz="4000" dirty="0"/>
            </a:br>
            <a:r>
              <a:rPr lang="en-US" sz="3600" dirty="0" smtClean="0"/>
              <a:t/>
            </a:r>
            <a:br>
              <a:rPr lang="en-US" sz="3600" dirty="0" smtClean="0"/>
            </a:br>
            <a:r>
              <a:rPr lang="en-US" sz="6000" dirty="0" smtClean="0"/>
              <a:t>Good luck on TOPIK!</a:t>
            </a:r>
            <a:endParaRPr lang="en-US" sz="60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9683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a:t>
            </a:r>
            <a:br>
              <a:rPr lang="en-US" dirty="0" smtClean="0"/>
            </a:br>
            <a:r>
              <a:rPr lang="en-US" dirty="0" smtClean="0"/>
              <a:t>Print your ticket</a:t>
            </a:r>
            <a:endParaRPr lang="en-US" dirty="0"/>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631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08313" cy="428286"/>
          </a:xfrm>
        </p:spPr>
        <p:txBody>
          <a:bodyPr/>
          <a:lstStyle/>
          <a:p>
            <a:r>
              <a:rPr lang="en-US" dirty="0" smtClean="0"/>
              <a:t>Homepage Notices</a:t>
            </a:r>
            <a:endParaRPr lang="en-US" dirty="0"/>
          </a:p>
        </p:txBody>
      </p:sp>
      <p:sp>
        <p:nvSpPr>
          <p:cNvPr id="9" name="Text Placeholder 8"/>
          <p:cNvSpPr>
            <a:spLocks noGrp="1"/>
          </p:cNvSpPr>
          <p:nvPr>
            <p:ph type="body" sz="half" idx="2"/>
          </p:nvPr>
        </p:nvSpPr>
        <p:spPr>
          <a:xfrm>
            <a:off x="457200" y="701336"/>
            <a:ext cx="2826925" cy="5850370"/>
          </a:xfrm>
        </p:spPr>
        <p:txBody>
          <a:bodyPr>
            <a:normAutofit fontScale="92500" lnSpcReduction="10000"/>
          </a:bodyPr>
          <a:lstStyle/>
          <a:p>
            <a:r>
              <a:rPr lang="en-US" dirty="0" smtClean="0"/>
              <a:t>Left side (TOPIK </a:t>
            </a:r>
            <a:r>
              <a:rPr lang="en-US" dirty="0" smtClean="0"/>
              <a:t>Exam Notice)</a:t>
            </a:r>
            <a:r>
              <a:rPr lang="en-US" dirty="0" smtClean="0"/>
              <a:t>:</a:t>
            </a:r>
          </a:p>
          <a:p>
            <a:pPr marL="342900" indent="-342900">
              <a:buFont typeface="+mj-lt"/>
              <a:buAutoNum type="arabicPeriod"/>
            </a:pPr>
            <a:r>
              <a:rPr lang="ko-KR" altLang="en-US" dirty="0" smtClean="0"/>
              <a:t>시험일자 </a:t>
            </a:r>
            <a:r>
              <a:rPr lang="en-US" altLang="ko-KR" dirty="0" smtClean="0"/>
              <a:t>=</a:t>
            </a:r>
            <a:r>
              <a:rPr lang="ko-KR" altLang="en-US" dirty="0" smtClean="0"/>
              <a:t> </a:t>
            </a:r>
            <a:r>
              <a:rPr lang="en-US" altLang="ko-KR" dirty="0" smtClean="0"/>
              <a:t>Test date </a:t>
            </a:r>
          </a:p>
          <a:p>
            <a:pPr marL="342900" indent="-342900">
              <a:buFont typeface="+mj-lt"/>
              <a:buAutoNum type="arabicPeriod"/>
            </a:pPr>
            <a:r>
              <a:rPr lang="ko-KR" altLang="en-US" dirty="0" smtClean="0"/>
              <a:t>시험시간</a:t>
            </a:r>
            <a:r>
              <a:rPr lang="ko-KR" altLang="en-US" dirty="0" smtClean="0"/>
              <a:t> </a:t>
            </a:r>
            <a:r>
              <a:rPr lang="en-US" altLang="ko-KR" dirty="0" smtClean="0"/>
              <a:t>=</a:t>
            </a:r>
            <a:r>
              <a:rPr lang="ko-KR" altLang="en-US" dirty="0" smtClean="0"/>
              <a:t> </a:t>
            </a:r>
            <a:r>
              <a:rPr lang="en-US" altLang="ko-KR" dirty="0" smtClean="0"/>
              <a:t>Test time</a:t>
            </a:r>
          </a:p>
          <a:p>
            <a:pPr marL="800100" lvl="1" indent="-342900">
              <a:buFont typeface="+mj-lt"/>
              <a:buAutoNum type="arabicPeriod"/>
            </a:pPr>
            <a:r>
              <a:rPr lang="ko-KR" altLang="en-US" dirty="0" smtClean="0"/>
              <a:t>초</a:t>
            </a:r>
            <a:r>
              <a:rPr lang="en-US" altLang="ko-KR" dirty="0" smtClean="0"/>
              <a:t>/</a:t>
            </a:r>
            <a:r>
              <a:rPr lang="ko-KR" altLang="en-US" dirty="0" smtClean="0"/>
              <a:t>고급</a:t>
            </a:r>
            <a:r>
              <a:rPr lang="ko-KR" altLang="en-US" dirty="0" smtClean="0"/>
              <a:t> </a:t>
            </a:r>
            <a:r>
              <a:rPr lang="ko-KR" altLang="ko-KR" dirty="0" smtClean="0"/>
              <a:t>=</a:t>
            </a:r>
            <a:r>
              <a:rPr lang="en-US" altLang="ko-KR" dirty="0" smtClean="0"/>
              <a:t> </a:t>
            </a:r>
            <a:r>
              <a:rPr lang="en-US" altLang="ko-KR" dirty="0" smtClean="0"/>
              <a:t>9:30-1:00</a:t>
            </a:r>
          </a:p>
          <a:p>
            <a:pPr marL="800100" lvl="1" indent="-342900">
              <a:buFont typeface="+mj-lt"/>
              <a:buAutoNum type="arabicPeriod"/>
            </a:pPr>
            <a:r>
              <a:rPr lang="ko-KR" altLang="en-US" dirty="0" smtClean="0"/>
              <a:t>중급 </a:t>
            </a:r>
            <a:r>
              <a:rPr lang="en-US" altLang="ko-KR" dirty="0" smtClean="0"/>
              <a:t>=</a:t>
            </a:r>
            <a:r>
              <a:rPr lang="ko-KR" altLang="en-US" dirty="0" smtClean="0"/>
              <a:t> </a:t>
            </a:r>
            <a:r>
              <a:rPr lang="en-US" altLang="ko-KR" dirty="0" smtClean="0"/>
              <a:t>2:30-6:00</a:t>
            </a:r>
            <a:endParaRPr lang="en-US" altLang="ko-KR" dirty="0"/>
          </a:p>
          <a:p>
            <a:pPr marL="342900" indent="-342900">
              <a:buFont typeface="+mj-lt"/>
              <a:buAutoNum type="arabicPeriod"/>
            </a:pPr>
            <a:r>
              <a:rPr lang="en-US" altLang="ko-KR" dirty="0" smtClean="0">
                <a:solidFill>
                  <a:srgbClr val="FF0000"/>
                </a:solidFill>
              </a:rPr>
              <a:t>No entrance after test starts</a:t>
            </a:r>
          </a:p>
          <a:p>
            <a:pPr marL="342900" indent="-342900">
              <a:buFont typeface="+mj-lt"/>
              <a:buAutoNum type="arabicPeriod"/>
            </a:pPr>
            <a:r>
              <a:rPr lang="ko-KR" altLang="en-US" dirty="0" smtClean="0"/>
              <a:t>입실시간</a:t>
            </a:r>
            <a:r>
              <a:rPr lang="ko-KR" altLang="en-US" dirty="0" smtClean="0"/>
              <a:t> </a:t>
            </a:r>
            <a:r>
              <a:rPr lang="en-US" altLang="ko-KR" dirty="0" smtClean="0"/>
              <a:t>=</a:t>
            </a:r>
            <a:r>
              <a:rPr lang="ko-KR" altLang="en-US" dirty="0"/>
              <a:t> </a:t>
            </a:r>
            <a:r>
              <a:rPr lang="en-US" altLang="ko-KR" dirty="0" smtClean="0"/>
              <a:t>Entrance time</a:t>
            </a:r>
          </a:p>
          <a:p>
            <a:pPr marL="800100" lvl="1" indent="-342900">
              <a:buFont typeface="+mj-lt"/>
              <a:buAutoNum type="arabicPeriod"/>
            </a:pPr>
            <a:r>
              <a:rPr lang="en-US" altLang="ko-KR" dirty="0" smtClean="0"/>
              <a:t>Come 20 minutes early</a:t>
            </a:r>
            <a:endParaRPr lang="en-US" altLang="ko-KR" dirty="0" smtClean="0"/>
          </a:p>
          <a:p>
            <a:pPr marL="342900" indent="-342900">
              <a:buFont typeface="+mj-lt"/>
              <a:buAutoNum type="arabicPeriod"/>
            </a:pPr>
            <a:r>
              <a:rPr lang="ko-KR" altLang="en-US" dirty="0" smtClean="0"/>
              <a:t>수험생 지참물</a:t>
            </a:r>
            <a:r>
              <a:rPr lang="ko-KR" altLang="en-US" dirty="0" smtClean="0"/>
              <a:t> </a:t>
            </a:r>
            <a:r>
              <a:rPr lang="en-US" altLang="ko-KR" dirty="0" smtClean="0"/>
              <a:t>=</a:t>
            </a:r>
            <a:r>
              <a:rPr lang="ko-KR" altLang="en-US" dirty="0" smtClean="0"/>
              <a:t> </a:t>
            </a:r>
            <a:r>
              <a:rPr lang="en-US" altLang="ko-KR" dirty="0" smtClean="0"/>
              <a:t>What to bring</a:t>
            </a:r>
          </a:p>
          <a:p>
            <a:pPr marL="800100" lvl="1" indent="-342900">
              <a:buFont typeface="+mj-lt"/>
              <a:buAutoNum type="arabicPeriod"/>
            </a:pPr>
            <a:r>
              <a:rPr lang="en-US" dirty="0" smtClean="0"/>
              <a:t>TEST TICKET</a:t>
            </a:r>
          </a:p>
          <a:p>
            <a:pPr marL="800100" lvl="1" indent="-342900">
              <a:buFont typeface="+mj-lt"/>
              <a:buAutoNum type="arabicPeriod"/>
            </a:pPr>
            <a:r>
              <a:rPr lang="en-US" dirty="0" smtClean="0"/>
              <a:t>ID (Passport, Foreigner ID)</a:t>
            </a:r>
          </a:p>
          <a:p>
            <a:pPr marL="800100" lvl="1" indent="-342900">
              <a:buFont typeface="+mj-lt"/>
              <a:buAutoNum type="arabicPeriod"/>
            </a:pPr>
            <a:r>
              <a:rPr lang="en-US" dirty="0" smtClean="0">
                <a:solidFill>
                  <a:srgbClr val="FF0000"/>
                </a:solidFill>
              </a:rPr>
              <a:t>No ID = no test</a:t>
            </a:r>
          </a:p>
          <a:p>
            <a:pPr marL="342900" indent="-342900">
              <a:buFont typeface="+mj-lt"/>
              <a:buAutoNum type="arabicPeriod"/>
            </a:pPr>
            <a:r>
              <a:rPr lang="ko-KR" altLang="en-US" dirty="0" smtClean="0">
                <a:solidFill>
                  <a:srgbClr val="000000"/>
                </a:solidFill>
              </a:rPr>
              <a:t>성적발표일 </a:t>
            </a:r>
            <a:r>
              <a:rPr lang="en-US" altLang="ko-KR" dirty="0" smtClean="0">
                <a:solidFill>
                  <a:srgbClr val="000000"/>
                </a:solidFill>
              </a:rPr>
              <a:t>=</a:t>
            </a:r>
            <a:r>
              <a:rPr lang="ko-KR" altLang="en-US" dirty="0" smtClean="0">
                <a:solidFill>
                  <a:srgbClr val="000000"/>
                </a:solidFill>
              </a:rPr>
              <a:t> </a:t>
            </a:r>
            <a:r>
              <a:rPr lang="en-US" altLang="ko-KR" dirty="0" smtClean="0">
                <a:solidFill>
                  <a:srgbClr val="000000"/>
                </a:solidFill>
              </a:rPr>
              <a:t>Results day</a:t>
            </a:r>
          </a:p>
          <a:p>
            <a:pPr marL="342900" indent="-342900">
              <a:buFont typeface="+mj-lt"/>
              <a:buAutoNum type="arabicPeriod"/>
            </a:pPr>
            <a:endParaRPr lang="en-US" dirty="0">
              <a:solidFill>
                <a:srgbClr val="000000"/>
              </a:solidFill>
            </a:endParaRPr>
          </a:p>
          <a:p>
            <a:r>
              <a:rPr lang="en-US" dirty="0" smtClean="0"/>
              <a:t>Right </a:t>
            </a:r>
            <a:r>
              <a:rPr lang="en-US" dirty="0" smtClean="0"/>
              <a:t>(Test Ticket Print Notice)</a:t>
            </a:r>
            <a:r>
              <a:rPr lang="en-US" dirty="0" smtClean="0"/>
              <a:t>:</a:t>
            </a:r>
          </a:p>
          <a:p>
            <a:pPr marL="342900" indent="-342900">
              <a:buFont typeface="+mj-lt"/>
              <a:buAutoNum type="arabicPeriod"/>
            </a:pPr>
            <a:r>
              <a:rPr lang="ko-KR" altLang="en-US" dirty="0" smtClean="0"/>
              <a:t>기간</a:t>
            </a:r>
            <a:r>
              <a:rPr lang="ko-KR" altLang="en-US" dirty="0" smtClean="0"/>
              <a:t> </a:t>
            </a:r>
            <a:r>
              <a:rPr lang="en-US" altLang="ko-KR" dirty="0" smtClean="0"/>
              <a:t>=</a:t>
            </a:r>
            <a:r>
              <a:rPr lang="ko-KR" altLang="en-US" dirty="0" smtClean="0"/>
              <a:t> </a:t>
            </a:r>
            <a:r>
              <a:rPr lang="en-US" altLang="ko-KR" dirty="0" smtClean="0"/>
              <a:t>Period</a:t>
            </a:r>
            <a:endParaRPr lang="en-US" altLang="ko-KR" dirty="0" smtClean="0"/>
          </a:p>
          <a:p>
            <a:pPr marL="342900" indent="-342900">
              <a:buFont typeface="+mj-lt"/>
              <a:buAutoNum type="arabicPeriod"/>
            </a:pPr>
            <a:r>
              <a:rPr lang="ko-KR" altLang="en-US" dirty="0" smtClean="0"/>
              <a:t>방법</a:t>
            </a:r>
            <a:r>
              <a:rPr lang="ko-KR" altLang="en-US" dirty="0" smtClean="0"/>
              <a:t> </a:t>
            </a:r>
            <a:r>
              <a:rPr lang="en-US" altLang="ko-KR" dirty="0" smtClean="0"/>
              <a:t>=</a:t>
            </a:r>
            <a:r>
              <a:rPr lang="ko-KR" altLang="en-US" dirty="0" smtClean="0"/>
              <a:t> </a:t>
            </a:r>
            <a:r>
              <a:rPr lang="en-US" altLang="ko-KR" dirty="0" smtClean="0"/>
              <a:t>Directions</a:t>
            </a:r>
          </a:p>
          <a:p>
            <a:pPr marL="800100" lvl="1" indent="-342900">
              <a:buFont typeface="+mj-lt"/>
              <a:buAutoNum type="arabicPeriod"/>
            </a:pPr>
            <a:r>
              <a:rPr lang="en-US" altLang="ko-KR" dirty="0" smtClean="0"/>
              <a:t>In website menu, go to </a:t>
            </a:r>
            <a:br>
              <a:rPr lang="en-US" altLang="ko-KR" dirty="0" smtClean="0"/>
            </a:br>
            <a:r>
              <a:rPr lang="ko-KR" altLang="en-US" dirty="0" smtClean="0"/>
              <a:t>시험응시</a:t>
            </a:r>
            <a:r>
              <a:rPr lang="en-US" altLang="ko-KR" dirty="0" smtClean="0"/>
              <a:t>,</a:t>
            </a:r>
            <a:r>
              <a:rPr lang="ko-KR" altLang="en-US" dirty="0" smtClean="0"/>
              <a:t> </a:t>
            </a:r>
            <a:r>
              <a:rPr lang="en-US" altLang="ko-KR" dirty="0" smtClean="0"/>
              <a:t>then </a:t>
            </a:r>
            <a:r>
              <a:rPr lang="ko-KR" altLang="en-US" dirty="0" smtClean="0"/>
              <a:t>수험표출력</a:t>
            </a:r>
            <a:endParaRPr lang="en-US" altLang="ko-KR" dirty="0" smtClean="0"/>
          </a:p>
          <a:p>
            <a:pPr marL="342900" indent="-342900">
              <a:buFont typeface="+mj-lt"/>
              <a:buAutoNum type="arabicPeriod"/>
            </a:pPr>
            <a:r>
              <a:rPr lang="en-US" altLang="ko-KR" dirty="0" smtClean="0">
                <a:solidFill>
                  <a:srgbClr val="82349E"/>
                </a:solidFill>
              </a:rPr>
              <a:t>In the case that you can’t print</a:t>
            </a:r>
          </a:p>
          <a:p>
            <a:pPr marL="800100" lvl="1" indent="-342900">
              <a:buFont typeface="+mj-lt"/>
              <a:buAutoNum type="arabicPeriod"/>
            </a:pPr>
            <a:r>
              <a:rPr lang="en-US" altLang="ko-KR" dirty="0" smtClean="0"/>
              <a:t>Go to </a:t>
            </a:r>
            <a:r>
              <a:rPr lang="ko-KR" altLang="en-US" dirty="0" smtClean="0"/>
              <a:t>시험응시 </a:t>
            </a:r>
            <a:r>
              <a:rPr lang="en-US" altLang="ko-KR" dirty="0" smtClean="0"/>
              <a:t>then </a:t>
            </a:r>
            <a:r>
              <a:rPr lang="ko-KR" altLang="en-US" dirty="0" smtClean="0"/>
              <a:t>접수결과및 시험장확인</a:t>
            </a:r>
            <a:endParaRPr lang="en-US" altLang="ko-KR" dirty="0" smtClean="0"/>
          </a:p>
          <a:p>
            <a:pPr marL="800100" lvl="1" indent="-342900">
              <a:buFont typeface="+mj-lt"/>
              <a:buAutoNum type="arabicPeriod"/>
            </a:pPr>
            <a:r>
              <a:rPr lang="en-US" altLang="ko-KR" dirty="0" smtClean="0"/>
              <a:t>Go to </a:t>
            </a:r>
            <a:r>
              <a:rPr lang="ko-KR" altLang="en-US" dirty="0" smtClean="0"/>
              <a:t>정보마당 </a:t>
            </a:r>
            <a:r>
              <a:rPr lang="en-US" altLang="ko-KR" dirty="0" smtClean="0"/>
              <a:t>then FAQ and check the rules there</a:t>
            </a:r>
          </a:p>
          <a:p>
            <a:pPr marL="800100" lvl="1" indent="-342900">
              <a:buFont typeface="+mj-lt"/>
              <a:buAutoNum type="arabicPeriod"/>
            </a:pPr>
            <a:r>
              <a:rPr lang="en-US" altLang="ko-KR" dirty="0" smtClean="0">
                <a:solidFill>
                  <a:srgbClr val="0000FF"/>
                </a:solidFill>
              </a:rPr>
              <a:t>If the first option doesn’t work, go to Q&amp;A, provide </a:t>
            </a:r>
            <a:r>
              <a:rPr lang="en-US" altLang="ko-KR" dirty="0" smtClean="0">
                <a:solidFill>
                  <a:srgbClr val="FF0000"/>
                </a:solidFill>
              </a:rPr>
              <a:t>receipt #, English name, birthday, phone #</a:t>
            </a:r>
            <a:r>
              <a:rPr lang="en-US" altLang="ko-KR" dirty="0" smtClean="0">
                <a:solidFill>
                  <a:srgbClr val="0000FF"/>
                </a:solidFill>
              </a:rPr>
              <a:t>. Without that you can’t do the test.</a:t>
            </a:r>
            <a:endParaRPr lang="en-US" altLang="ko-KR" dirty="0" smtClean="0">
              <a:solidFill>
                <a:srgbClr val="0000FF"/>
              </a:solidFill>
            </a:endParaRPr>
          </a:p>
        </p:txBody>
      </p:sp>
      <p:pic>
        <p:nvPicPr>
          <p:cNvPr id="3" name="Content Placeholder 2" descr="Screen shot 2013-07-20 at 2.46.08 PM.png"/>
          <p:cNvPicPr>
            <a:picLocks noGrp="1" noChangeAspect="1"/>
          </p:cNvPicPr>
          <p:nvPr>
            <p:ph idx="1"/>
          </p:nvPr>
        </p:nvPicPr>
        <p:blipFill>
          <a:blip r:embed="rId3">
            <a:extLst>
              <a:ext uri="{28A0092B-C50C-407E-A947-70E740481C1C}">
                <a14:useLocalDpi xmlns:a14="http://schemas.microsoft.com/office/drawing/2010/main" val="0"/>
              </a:ext>
            </a:extLst>
          </a:blip>
          <a:srcRect t="-81716" b="-81716"/>
          <a:stretch>
            <a:fillRect/>
          </a:stretch>
        </p:blipFill>
        <p:spPr/>
      </p:pic>
      <p:sp>
        <p:nvSpPr>
          <p:cNvPr id="6" name="Rectangle 5"/>
          <p:cNvSpPr/>
          <p:nvPr/>
        </p:nvSpPr>
        <p:spPr>
          <a:xfrm>
            <a:off x="3559361" y="4101912"/>
            <a:ext cx="818404" cy="2286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18078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50850"/>
          </a:xfrm>
        </p:spPr>
        <p:txBody>
          <a:bodyPr/>
          <a:lstStyle/>
          <a:p>
            <a:r>
              <a:rPr lang="en-US" dirty="0" smtClean="0"/>
              <a:t>Blackout Period</a:t>
            </a:r>
            <a:endParaRPr lang="en-US" dirty="0"/>
          </a:p>
        </p:txBody>
      </p:sp>
      <p:sp>
        <p:nvSpPr>
          <p:cNvPr id="4" name="Text Placeholder 3"/>
          <p:cNvSpPr>
            <a:spLocks noGrp="1"/>
          </p:cNvSpPr>
          <p:nvPr>
            <p:ph type="body" sz="half" idx="2"/>
          </p:nvPr>
        </p:nvSpPr>
        <p:spPr>
          <a:xfrm>
            <a:off x="457200" y="723900"/>
            <a:ext cx="2895600" cy="6134100"/>
          </a:xfrm>
        </p:spPr>
        <p:txBody>
          <a:bodyPr>
            <a:normAutofit/>
          </a:bodyPr>
          <a:lstStyle/>
          <a:p>
            <a:r>
              <a:rPr lang="en-US" dirty="0" smtClean="0"/>
              <a:t>This probably doesn’t happen with EVERY test. It seems like a period just for regularly scheduled maintenance.</a:t>
            </a:r>
          </a:p>
          <a:p>
            <a:endParaRPr lang="en-US" dirty="0"/>
          </a:p>
          <a:p>
            <a:r>
              <a:rPr lang="ko-KR" altLang="en-US" dirty="0" smtClean="0">
                <a:solidFill>
                  <a:srgbClr val="FF0000"/>
                </a:solidFill>
              </a:rPr>
              <a:t>날짜 및 시간</a:t>
            </a:r>
            <a:r>
              <a:rPr lang="ko-KR" altLang="ko-KR" dirty="0">
                <a:solidFill>
                  <a:srgbClr val="FF0000"/>
                </a:solidFill>
              </a:rPr>
              <a:t> </a:t>
            </a:r>
            <a:r>
              <a:rPr lang="en-US" altLang="ko-KR" dirty="0" smtClean="0">
                <a:solidFill>
                  <a:srgbClr val="FF0000"/>
                </a:solidFill>
              </a:rPr>
              <a:t>=</a:t>
            </a:r>
            <a:r>
              <a:rPr lang="ko-KR" altLang="en-US" dirty="0" smtClean="0">
                <a:solidFill>
                  <a:srgbClr val="FF0000"/>
                </a:solidFill>
              </a:rPr>
              <a:t> </a:t>
            </a:r>
            <a:r>
              <a:rPr lang="en-US" altLang="ko-KR" dirty="0" smtClean="0">
                <a:solidFill>
                  <a:srgbClr val="FF0000"/>
                </a:solidFill>
              </a:rPr>
              <a:t>Date and time</a:t>
            </a:r>
          </a:p>
          <a:p>
            <a:endParaRPr lang="en-US" dirty="0"/>
          </a:p>
          <a:p>
            <a:r>
              <a:rPr lang="en-US" dirty="0" smtClean="0"/>
              <a:t>From Fri, Aug 2 at 6:00pm to Mon, Aug 5 at 9:00am, </a:t>
            </a:r>
            <a:r>
              <a:rPr lang="en-US" dirty="0" smtClean="0">
                <a:solidFill>
                  <a:srgbClr val="FF0000"/>
                </a:solidFill>
              </a:rPr>
              <a:t>all services</a:t>
            </a:r>
            <a:r>
              <a:rPr lang="en-US" dirty="0" smtClean="0"/>
              <a:t> on the website will be unavailable.</a:t>
            </a:r>
            <a:endParaRPr lang="en-US" dirty="0"/>
          </a:p>
        </p:txBody>
      </p:sp>
      <p:pic>
        <p:nvPicPr>
          <p:cNvPr id="13" name="Picture 12" descr="Screen shot 2013-07-20 at 2.46.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733177"/>
            <a:ext cx="3472685" cy="2802216"/>
          </a:xfrm>
          <a:prstGeom prst="rect">
            <a:avLst/>
          </a:prstGeom>
        </p:spPr>
      </p:pic>
    </p:spTree>
    <p:extLst>
      <p:ext uri="{BB962C8B-B14F-4D97-AF65-F5344CB8AC3E}">
        <p14:creationId xmlns:p14="http://schemas.microsoft.com/office/powerpoint/2010/main" val="25274683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TOPIK Homepage (</a:t>
            </a:r>
            <a:r>
              <a:rPr lang="en-US" dirty="0" err="1" smtClean="0"/>
              <a:t>www.topik.go.kr</a:t>
            </a:r>
            <a:r>
              <a:rPr lang="en-US" dirty="0" smtClean="0"/>
              <a:t>)</a:t>
            </a:r>
            <a:endParaRPr lang="en-US" dirty="0"/>
          </a:p>
        </p:txBody>
      </p:sp>
      <p:pic>
        <p:nvPicPr>
          <p:cNvPr id="4" name="Content Placeholder 3" descr="3-home.png"/>
          <p:cNvPicPr>
            <a:picLocks noGrp="1" noChangeAspect="1"/>
          </p:cNvPicPr>
          <p:nvPr>
            <p:ph type="pic" idx="1"/>
          </p:nvPr>
        </p:nvPicPr>
        <p:blipFill>
          <a:blip r:embed="rId3">
            <a:extLst>
              <a:ext uri="{28A0092B-C50C-407E-A947-70E740481C1C}">
                <a14:useLocalDpi xmlns:a14="http://schemas.microsoft.com/office/drawing/2010/main" val="0"/>
              </a:ext>
            </a:extLst>
          </a:blip>
          <a:srcRect l="-16388" r="-16388"/>
          <a:stretch>
            <a:fillRect/>
          </a:stretch>
        </p:blipFill>
        <p:spPr/>
      </p:pic>
      <p:sp>
        <p:nvSpPr>
          <p:cNvPr id="6" name="Text Placeholder 5"/>
          <p:cNvSpPr>
            <a:spLocks noGrp="1"/>
          </p:cNvSpPr>
          <p:nvPr>
            <p:ph type="body" sz="half" idx="2"/>
          </p:nvPr>
        </p:nvSpPr>
        <p:spPr>
          <a:xfrm>
            <a:off x="983436" y="5367337"/>
            <a:ext cx="7188240" cy="922897"/>
          </a:xfrm>
        </p:spPr>
        <p:txBody>
          <a:bodyPr>
            <a:normAutofit/>
          </a:bodyPr>
          <a:lstStyle/>
          <a:p>
            <a:r>
              <a:rPr lang="en-US" dirty="0" smtClean="0"/>
              <a:t>Close the announcement popups.</a:t>
            </a:r>
          </a:p>
          <a:p>
            <a:r>
              <a:rPr lang="en-US" dirty="0" smtClean="0"/>
              <a:t>Click </a:t>
            </a:r>
            <a:r>
              <a:rPr lang="en-US" dirty="0" smtClean="0"/>
              <a:t>“</a:t>
            </a:r>
            <a:r>
              <a:rPr lang="ko-KR" altLang="en-US" dirty="0" smtClean="0"/>
              <a:t>수험표출력</a:t>
            </a:r>
            <a:r>
              <a:rPr lang="en-US" altLang="ko-KR" dirty="0" smtClean="0"/>
              <a:t>”</a:t>
            </a:r>
            <a:r>
              <a:rPr lang="ko-KR" altLang="en-US" dirty="0" smtClean="0"/>
              <a:t> </a:t>
            </a:r>
            <a:r>
              <a:rPr lang="ko-KR" altLang="ko-KR" dirty="0" smtClean="0"/>
              <a:t>(</a:t>
            </a:r>
            <a:r>
              <a:rPr lang="en-US" altLang="ko-KR" dirty="0" smtClean="0"/>
              <a:t>the button with the </a:t>
            </a:r>
            <a:r>
              <a:rPr lang="en-US" altLang="ko-KR" dirty="0" smtClean="0"/>
              <a:t>printer) </a:t>
            </a:r>
            <a:r>
              <a:rPr lang="en-US" altLang="ko-KR" dirty="0" smtClean="0"/>
              <a:t>to </a:t>
            </a:r>
            <a:r>
              <a:rPr lang="en-US" altLang="ko-KR" dirty="0" smtClean="0"/>
              <a:t>print your ticket.</a:t>
            </a:r>
          </a:p>
          <a:p>
            <a:pPr marL="0" lvl="1"/>
            <a:r>
              <a:rPr lang="en-US" altLang="ko-KR" sz="1400" dirty="0" smtClean="0">
                <a:latin typeface="Helvetica"/>
                <a:cs typeface="Helvetica"/>
              </a:rPr>
              <a:t>(Or go up in the top menu to </a:t>
            </a:r>
            <a:r>
              <a:rPr lang="ko-KR" altLang="en-US" sz="1400" dirty="0">
                <a:latin typeface="Helvetica"/>
                <a:cs typeface="Helvetica"/>
              </a:rPr>
              <a:t>시험응시</a:t>
            </a:r>
            <a:r>
              <a:rPr lang="en-US" altLang="ko-KR" sz="1400" dirty="0">
                <a:latin typeface="Helvetica"/>
                <a:cs typeface="Helvetica"/>
              </a:rPr>
              <a:t>,</a:t>
            </a:r>
            <a:r>
              <a:rPr lang="ko-KR" altLang="en-US" sz="1400" dirty="0">
                <a:latin typeface="Helvetica"/>
                <a:cs typeface="Helvetica"/>
              </a:rPr>
              <a:t> </a:t>
            </a:r>
            <a:r>
              <a:rPr lang="en-US" altLang="ko-KR" sz="1400" dirty="0" smtClean="0">
                <a:latin typeface="Helvetica"/>
                <a:cs typeface="Helvetica"/>
              </a:rPr>
              <a:t>then </a:t>
            </a:r>
            <a:r>
              <a:rPr lang="ko-KR" altLang="en-US" sz="1400" dirty="0" smtClean="0">
                <a:latin typeface="Helvetica"/>
                <a:cs typeface="Helvetica"/>
              </a:rPr>
              <a:t>수험표출력</a:t>
            </a:r>
            <a:r>
              <a:rPr lang="ko-KR" altLang="en-US" sz="1400" dirty="0" smtClean="0">
                <a:latin typeface="Helvetica"/>
                <a:cs typeface="Helvetica"/>
              </a:rPr>
              <a:t>  </a:t>
            </a:r>
            <a:endParaRPr lang="en-US" sz="1400" dirty="0">
              <a:latin typeface="Helvetica"/>
              <a:cs typeface="Helvetica"/>
            </a:endParaRPr>
          </a:p>
        </p:txBody>
      </p:sp>
      <p:sp>
        <p:nvSpPr>
          <p:cNvPr id="7" name="Oval 6"/>
          <p:cNvSpPr/>
          <p:nvPr/>
        </p:nvSpPr>
        <p:spPr>
          <a:xfrm>
            <a:off x="5739570" y="974496"/>
            <a:ext cx="635015" cy="635015"/>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8146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08313" cy="687903"/>
          </a:xfrm>
        </p:spPr>
        <p:txBody>
          <a:bodyPr/>
          <a:lstStyle/>
          <a:p>
            <a:r>
              <a:rPr lang="en-US" dirty="0" smtClean="0"/>
              <a:t>Download &amp; Install	</a:t>
            </a:r>
            <a:endParaRPr lang="en-US" dirty="0"/>
          </a:p>
        </p:txBody>
      </p:sp>
      <p:pic>
        <p:nvPicPr>
          <p:cNvPr id="4" name="Content Placeholder 3" descr="4-safety-install.png"/>
          <p:cNvPicPr>
            <a:picLocks noGrp="1" noChangeAspect="1"/>
          </p:cNvPicPr>
          <p:nvPr>
            <p:ph idx="1"/>
          </p:nvPr>
        </p:nvPicPr>
        <p:blipFill>
          <a:blip r:embed="rId3">
            <a:extLst>
              <a:ext uri="{28A0092B-C50C-407E-A947-70E740481C1C}">
                <a14:useLocalDpi xmlns:a14="http://schemas.microsoft.com/office/drawing/2010/main" val="0"/>
              </a:ext>
            </a:extLst>
          </a:blip>
          <a:srcRect t="-13573" b="-13573"/>
          <a:stretch>
            <a:fillRect/>
          </a:stretch>
        </p:blipFill>
        <p:spPr/>
      </p:pic>
      <p:sp>
        <p:nvSpPr>
          <p:cNvPr id="6" name="Text Placeholder 5"/>
          <p:cNvSpPr>
            <a:spLocks noGrp="1"/>
          </p:cNvSpPr>
          <p:nvPr>
            <p:ph type="body" sz="half" idx="2"/>
          </p:nvPr>
        </p:nvSpPr>
        <p:spPr>
          <a:xfrm>
            <a:off x="457200" y="960954"/>
            <a:ext cx="2820097" cy="5165210"/>
          </a:xfrm>
        </p:spPr>
        <p:txBody>
          <a:bodyPr/>
          <a:lstStyle/>
          <a:p>
            <a:r>
              <a:rPr lang="en-US" dirty="0" smtClean="0"/>
              <a:t>(If you haven’t already done it…)</a:t>
            </a:r>
          </a:p>
          <a:p>
            <a:r>
              <a:rPr lang="en-US" dirty="0" smtClean="0"/>
              <a:t>This </a:t>
            </a:r>
            <a:r>
              <a:rPr lang="en-US" dirty="0" smtClean="0"/>
              <a:t>page will prompt you to install:</a:t>
            </a:r>
          </a:p>
          <a:p>
            <a:pPr marL="342900" indent="-342900">
              <a:buFont typeface="+mj-lt"/>
              <a:buAutoNum type="arabicPeriod"/>
            </a:pPr>
            <a:r>
              <a:rPr lang="en-US" b="1" dirty="0" smtClean="0"/>
              <a:t>An ActiveX control </a:t>
            </a:r>
            <a:r>
              <a:rPr lang="en-US" dirty="0" smtClean="0"/>
              <a:t>(at top)</a:t>
            </a:r>
          </a:p>
          <a:p>
            <a:pPr marL="342900" indent="-342900">
              <a:buFont typeface="+mj-lt"/>
              <a:buAutoNum type="arabicPeriod"/>
            </a:pPr>
            <a:r>
              <a:rPr lang="en-US" b="1" dirty="0" err="1" smtClean="0"/>
              <a:t>XecureWeb</a:t>
            </a:r>
            <a:r>
              <a:rPr lang="en-US" b="1" dirty="0" smtClean="0"/>
              <a:t> </a:t>
            </a:r>
            <a:r>
              <a:rPr lang="en-US" dirty="0" smtClean="0"/>
              <a:t>(button)</a:t>
            </a:r>
          </a:p>
          <a:p>
            <a:pPr marL="342900" indent="-342900">
              <a:buFont typeface="+mj-lt"/>
              <a:buAutoNum type="arabicPeriod"/>
            </a:pPr>
            <a:endParaRPr lang="en-US" dirty="0"/>
          </a:p>
          <a:p>
            <a:pPr marL="342900" indent="-342900">
              <a:buFont typeface="+mj-lt"/>
              <a:buAutoNum type="arabicPeriod"/>
            </a:pPr>
            <a:endParaRPr lang="en-US" dirty="0" smtClean="0"/>
          </a:p>
          <a:p>
            <a:r>
              <a:rPr lang="en-US" dirty="0" smtClean="0"/>
              <a:t>Install both to continue.</a:t>
            </a:r>
          </a:p>
          <a:p>
            <a:endParaRPr lang="en-US" dirty="0"/>
          </a:p>
          <a:p>
            <a:r>
              <a:rPr lang="en-US" dirty="0" smtClean="0"/>
              <a:t>(i.e. </a:t>
            </a:r>
            <a:r>
              <a:rPr lang="en-US" b="1" dirty="0" smtClean="0"/>
              <a:t>Internet Explorer </a:t>
            </a:r>
            <a:r>
              <a:rPr lang="en-US" dirty="0" smtClean="0"/>
              <a:t>= your only hope)</a:t>
            </a:r>
            <a:endParaRPr lang="en-US" dirty="0"/>
          </a:p>
        </p:txBody>
      </p:sp>
      <p:pic>
        <p:nvPicPr>
          <p:cNvPr id="7" name="Picture 6" descr="5-downlo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910" y="2293206"/>
            <a:ext cx="838200" cy="266700"/>
          </a:xfrm>
          <a:prstGeom prst="rect">
            <a:avLst/>
          </a:prstGeom>
        </p:spPr>
      </p:pic>
      <p:pic>
        <p:nvPicPr>
          <p:cNvPr id="1026" name="Picture 2" descr="http://bp0.blogger.com/_9Lp273XJu6o/RsL2ZXN35KI/AAAAAAAAAc0/bFaXFvW4ruk/s400/princessr2d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910" y="3778651"/>
            <a:ext cx="1850243" cy="18724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708899" y="4600575"/>
            <a:ext cx="539752" cy="2286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575050" y="628650"/>
            <a:ext cx="5111750" cy="295275"/>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686175" y="591621"/>
            <a:ext cx="4050724" cy="369332"/>
          </a:xfrm>
          <a:prstGeom prst="rect">
            <a:avLst/>
          </a:prstGeom>
          <a:noFill/>
        </p:spPr>
        <p:txBody>
          <a:bodyPr wrap="none" rtlCol="0">
            <a:spAutoFit/>
          </a:bodyPr>
          <a:lstStyle/>
          <a:p>
            <a:r>
              <a:rPr lang="en-US" dirty="0" smtClean="0"/>
              <a:t>An ActiveX control will also appear in IE…</a:t>
            </a:r>
            <a:endParaRPr lang="en-US" dirty="0"/>
          </a:p>
        </p:txBody>
      </p:sp>
    </p:spTree>
    <p:extLst>
      <p:ext uri="{BB962C8B-B14F-4D97-AF65-F5344CB8AC3E}">
        <p14:creationId xmlns:p14="http://schemas.microsoft.com/office/powerpoint/2010/main" val="35212493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Login to access your test ticket!</a:t>
            </a:r>
            <a:endParaRPr lang="en-US" dirty="0"/>
          </a:p>
        </p:txBody>
      </p:sp>
      <p:pic>
        <p:nvPicPr>
          <p:cNvPr id="5" name="Content Placeholder 4" descr="6-login.png"/>
          <p:cNvPicPr>
            <a:picLocks noGrp="1" noChangeAspect="1"/>
          </p:cNvPicPr>
          <p:nvPr>
            <p:ph type="pic" idx="1"/>
          </p:nvPr>
        </p:nvPicPr>
        <p:blipFill>
          <a:blip r:embed="rId3">
            <a:extLst>
              <a:ext uri="{28A0092B-C50C-407E-A947-70E740481C1C}">
                <a14:useLocalDpi xmlns:a14="http://schemas.microsoft.com/office/drawing/2010/main" val="0"/>
              </a:ext>
            </a:extLst>
          </a:blip>
          <a:srcRect l="-16464" r="-16464"/>
          <a:stretch>
            <a:fillRect/>
          </a:stretch>
        </p:blipFill>
        <p:spPr/>
      </p:pic>
      <p:sp>
        <p:nvSpPr>
          <p:cNvPr id="7" name="Text Placeholder 6"/>
          <p:cNvSpPr>
            <a:spLocks noGrp="1"/>
          </p:cNvSpPr>
          <p:nvPr>
            <p:ph type="body" sz="half" idx="2"/>
          </p:nvPr>
        </p:nvSpPr>
        <p:spPr/>
        <p:txBody>
          <a:bodyPr/>
          <a:lstStyle/>
          <a:p>
            <a:r>
              <a:rPr lang="en-US" dirty="0" smtClean="0"/>
              <a:t>(Leave the </a:t>
            </a:r>
            <a:r>
              <a:rPr lang="en-US" altLang="ko-KR" dirty="0" smtClean="0"/>
              <a:t>“</a:t>
            </a:r>
            <a:r>
              <a:rPr lang="ko-KR" altLang="en-US" dirty="0" smtClean="0"/>
              <a:t>일반회원</a:t>
            </a:r>
            <a:r>
              <a:rPr lang="en-US" altLang="ko-KR" dirty="0" smtClean="0"/>
              <a:t>”</a:t>
            </a:r>
            <a:r>
              <a:rPr lang="ko-KR" altLang="en-US" dirty="0" smtClean="0"/>
              <a:t> </a:t>
            </a:r>
            <a:r>
              <a:rPr lang="en-US" altLang="ko-KR" dirty="0" smtClean="0"/>
              <a:t>button checked. That means “Regular Members”. The other button is for “Managers”.)</a:t>
            </a:r>
            <a:endParaRPr lang="en-US" dirty="0"/>
          </a:p>
        </p:txBody>
      </p:sp>
      <p:sp>
        <p:nvSpPr>
          <p:cNvPr id="8" name="Rectangle 7"/>
          <p:cNvSpPr/>
          <p:nvPr/>
        </p:nvSpPr>
        <p:spPr>
          <a:xfrm>
            <a:off x="3336923" y="3067050"/>
            <a:ext cx="473077" cy="17145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5518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 your ticket and print it.</a:t>
            </a:r>
            <a:endParaRPr lang="en-US" dirty="0"/>
          </a:p>
        </p:txBody>
      </p:sp>
      <p:sp>
        <p:nvSpPr>
          <p:cNvPr id="6" name="Text Placeholder 5"/>
          <p:cNvSpPr>
            <a:spLocks noGrp="1"/>
          </p:cNvSpPr>
          <p:nvPr>
            <p:ph type="body" sz="half" idx="2"/>
          </p:nvPr>
        </p:nvSpPr>
        <p:spPr/>
        <p:txBody>
          <a:bodyPr/>
          <a:lstStyle/>
          <a:p>
            <a:r>
              <a:rPr lang="en-US" dirty="0" smtClean="0"/>
              <a:t>#1 = Click “</a:t>
            </a:r>
            <a:r>
              <a:rPr lang="ko-KR" altLang="en-US" dirty="0" smtClean="0"/>
              <a:t>시험 응시</a:t>
            </a:r>
            <a:r>
              <a:rPr lang="en-US" altLang="ko-KR" dirty="0" smtClean="0"/>
              <a:t>”</a:t>
            </a:r>
            <a:r>
              <a:rPr lang="ko-KR" altLang="en-US" dirty="0" smtClean="0"/>
              <a:t> </a:t>
            </a:r>
            <a:r>
              <a:rPr lang="en-US" altLang="ko-KR" dirty="0" smtClean="0"/>
              <a:t>then </a:t>
            </a:r>
            <a:r>
              <a:rPr lang="en-US" altLang="ko-KR" dirty="0" smtClean="0"/>
              <a:t>“</a:t>
            </a:r>
            <a:r>
              <a:rPr lang="ko-KR" altLang="en-US" dirty="0" smtClean="0"/>
              <a:t>수험표 출력</a:t>
            </a:r>
            <a:r>
              <a:rPr lang="en-US" altLang="ko-KR" dirty="0" smtClean="0"/>
              <a:t>” (if you haven’t already).</a:t>
            </a:r>
          </a:p>
          <a:p>
            <a:r>
              <a:rPr lang="en-US" dirty="0" smtClean="0"/>
              <a:t>#2 = Click the </a:t>
            </a:r>
            <a:r>
              <a:rPr lang="en-US" altLang="ko-KR" dirty="0"/>
              <a:t>“</a:t>
            </a:r>
            <a:r>
              <a:rPr lang="ko-KR" altLang="en-US" dirty="0"/>
              <a:t>수험표 출력</a:t>
            </a:r>
            <a:r>
              <a:rPr lang="en-US" altLang="ko-KR" dirty="0"/>
              <a:t>” </a:t>
            </a:r>
            <a:r>
              <a:rPr lang="en-US" altLang="ko-KR" dirty="0" smtClean="0"/>
              <a:t>button to print your ticket.</a:t>
            </a:r>
            <a:endParaRPr lang="en-US" dirty="0"/>
          </a:p>
        </p:txBody>
      </p:sp>
      <p:pic>
        <p:nvPicPr>
          <p:cNvPr id="3" name="Picture Placeholder 2" descr="Screen shot 2013-07-20 at 3.28.05 PM.png"/>
          <p:cNvPicPr>
            <a:picLocks noGrp="1" noChangeAspect="1"/>
          </p:cNvPicPr>
          <p:nvPr>
            <p:ph type="pic" idx="1"/>
          </p:nvPr>
        </p:nvPicPr>
        <p:blipFill>
          <a:blip r:embed="rId3">
            <a:extLst>
              <a:ext uri="{28A0092B-C50C-407E-A947-70E740481C1C}">
                <a14:useLocalDpi xmlns:a14="http://schemas.microsoft.com/office/drawing/2010/main" val="0"/>
              </a:ext>
            </a:extLst>
          </a:blip>
          <a:srcRect t="9260" b="9260"/>
          <a:stretch>
            <a:fillRect/>
          </a:stretch>
        </p:blipFill>
        <p:spPr>
          <a:xfrm>
            <a:off x="686147" y="325820"/>
            <a:ext cx="7776882" cy="4020756"/>
          </a:xfrm>
        </p:spPr>
      </p:pic>
    </p:spTree>
    <p:extLst>
      <p:ext uri="{BB962C8B-B14F-4D97-AF65-F5344CB8AC3E}">
        <p14:creationId xmlns:p14="http://schemas.microsoft.com/office/powerpoint/2010/main" val="37997285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890</Words>
  <Application>Microsoft Macintosh PowerPoint</Application>
  <PresentationFormat>On-screen Show (4:3)</PresentationFormat>
  <Paragraphs>131</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What to Expect  on the Test Date (한국어능력시험)</vt:lpstr>
      <vt:lpstr>www.topik.go.kr</vt:lpstr>
      <vt:lpstr>Part 1: Print your ticket</vt:lpstr>
      <vt:lpstr>Homepage Notices</vt:lpstr>
      <vt:lpstr>Blackout Period</vt:lpstr>
      <vt:lpstr>TOPIK Homepage (www.topik.go.kr)</vt:lpstr>
      <vt:lpstr>Download &amp; Install </vt:lpstr>
      <vt:lpstr>Login to access your test ticket!</vt:lpstr>
      <vt:lpstr>Find your ticket and print it.</vt:lpstr>
      <vt:lpstr>Example Test Ticket</vt:lpstr>
      <vt:lpstr>PART 2:  What to Expect</vt:lpstr>
      <vt:lpstr>#1: Entrance and exit times</vt:lpstr>
      <vt:lpstr>#2: What to bring</vt:lpstr>
      <vt:lpstr>Join form</vt:lpstr>
      <vt:lpstr>#4: Cheating</vt:lpstr>
      <vt:lpstr>PART 2:  Where to go</vt:lpstr>
      <vt:lpstr>Test Location</vt:lpstr>
      <vt:lpstr>Jeonbuk University Campus</vt:lpstr>
      <vt:lpstr>Part 4: Taking the Test</vt:lpstr>
      <vt:lpstr>Now that you’re in and seated  20 minutes early, you probably want to mentally prepare for it!  Good luck on TOPIK!</vt:lpstr>
    </vt:vector>
  </TitlesOfParts>
  <Company>Jeonju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Register for the TOPIK Test (ㅅㅅ시험)</dc:title>
  <dc:creator>Aaron Snowberger</dc:creator>
  <cp:lastModifiedBy>Aaron Snowberger</cp:lastModifiedBy>
  <cp:revision>43</cp:revision>
  <dcterms:created xsi:type="dcterms:W3CDTF">2013-06-17T10:58:04Z</dcterms:created>
  <dcterms:modified xsi:type="dcterms:W3CDTF">2013-07-20T07:09:38Z</dcterms:modified>
</cp:coreProperties>
</file>