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301" r:id="rId3"/>
    <p:sldId id="274" r:id="rId4"/>
    <p:sldId id="285" r:id="rId5"/>
    <p:sldId id="286" r:id="rId6"/>
    <p:sldId id="287" r:id="rId7"/>
    <p:sldId id="288" r:id="rId8"/>
    <p:sldId id="290" r:id="rId9"/>
    <p:sldId id="302" r:id="rId10"/>
    <p:sldId id="292" r:id="rId11"/>
    <p:sldId id="293" r:id="rId12"/>
    <p:sldId id="294" r:id="rId13"/>
    <p:sldId id="295" r:id="rId14"/>
    <p:sldId id="296" r:id="rId15"/>
    <p:sldId id="297" r:id="rId16"/>
    <p:sldId id="303" r:id="rId17"/>
    <p:sldId id="298" r:id="rId18"/>
    <p:sldId id="299" r:id="rId19"/>
    <p:sldId id="300" r:id="rId20"/>
    <p:sldId id="279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349E"/>
    <a:srgbClr val="0000CC"/>
    <a:srgbClr val="365C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70" d="100"/>
          <a:sy n="170" d="100"/>
        </p:scale>
        <p:origin x="-1808" y="-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C2175B-26F6-4828-BBA6-8D5CB28A3C49}" type="datetimeFigureOut">
              <a:rPr lang="en-US" smtClean="0"/>
              <a:t>1/14/14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EE564-C47E-4950-BA1A-3E1BB3A64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48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E564-C47E-4950-BA1A-3E1BB3A642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86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E564-C47E-4950-BA1A-3E1BB3A6421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806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CEE564-C47E-4950-BA1A-3E1BB3A6421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86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microsoft.com/office/2007/relationships/hdphoto" Target="../media/hdphoto2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microsoft.com/office/2007/relationships/hdphoto" Target="../media/hdphoto2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orea-pattern-green.png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40" y="2028117"/>
            <a:ext cx="4632885" cy="4632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C7BF-0B4E-544E-85EB-6585304DCDB0}" type="datetimeFigureOut">
              <a:rPr lang="en-US" smtClean="0"/>
              <a:t>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F7C1-93A7-6C4F-8442-0620E42E0B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7638"/>
            <a:ext cx="9144000" cy="182562"/>
          </a:xfrm>
          <a:prstGeom prst="rect">
            <a:avLst/>
          </a:prstGeom>
          <a:gradFill>
            <a:gsLst>
              <a:gs pos="0">
                <a:srgbClr val="365C13"/>
              </a:gs>
              <a:gs pos="100000">
                <a:schemeClr val="accent3">
                  <a:alpha val="2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8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orea-pattern-green.png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40" y="2028117"/>
            <a:ext cx="4632885" cy="4632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C7BF-0B4E-544E-85EB-6585304DCDB0}" type="datetimeFigureOut">
              <a:rPr lang="en-US" smtClean="0"/>
              <a:t>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F7C1-93A7-6C4F-8442-0620E42E0BE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417638"/>
            <a:ext cx="9144000" cy="182562"/>
          </a:xfrm>
          <a:prstGeom prst="rect">
            <a:avLst/>
          </a:prstGeom>
          <a:gradFill>
            <a:gsLst>
              <a:gs pos="0">
                <a:srgbClr val="365C13"/>
              </a:gs>
              <a:gs pos="100000">
                <a:schemeClr val="accent3">
                  <a:alpha val="2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08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orea-pattern-green.png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40" y="2028117"/>
            <a:ext cx="4632885" cy="463288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C7BF-0B4E-544E-85EB-6585304DCDB0}" type="datetimeFigureOut">
              <a:rPr lang="en-US" smtClean="0"/>
              <a:t>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F7C1-93A7-6C4F-8442-0620E42E0BE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3109119" y="3337719"/>
            <a:ext cx="6858000" cy="182562"/>
          </a:xfrm>
          <a:prstGeom prst="rect">
            <a:avLst/>
          </a:prstGeom>
          <a:gradFill>
            <a:gsLst>
              <a:gs pos="0">
                <a:srgbClr val="365C13"/>
              </a:gs>
              <a:gs pos="100000">
                <a:schemeClr val="accent3">
                  <a:alpha val="2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88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orea-pattern-green.png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9" y="231793"/>
            <a:ext cx="1319251" cy="1319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C7BF-0B4E-544E-85EB-6585304DCDB0}" type="datetimeFigureOut">
              <a:rPr lang="en-US" smtClean="0"/>
              <a:t>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F7C1-93A7-6C4F-8442-0620E42E0B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17638"/>
            <a:ext cx="9144000" cy="182562"/>
          </a:xfrm>
          <a:prstGeom prst="rect">
            <a:avLst/>
          </a:prstGeom>
          <a:gradFill>
            <a:gsLst>
              <a:gs pos="0">
                <a:srgbClr val="365C13"/>
              </a:gs>
              <a:gs pos="100000">
                <a:schemeClr val="accent3">
                  <a:alpha val="2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10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orea-pattern-green.png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40" y="2028117"/>
            <a:ext cx="4632885" cy="4632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44638"/>
            <a:ext cx="7772400" cy="2318066"/>
          </a:xfrm>
        </p:spPr>
        <p:txBody>
          <a:bodyPr anchor="b">
            <a:noAutofit/>
          </a:bodyPr>
          <a:lstStyle>
            <a:lvl1pPr algn="l">
              <a:defRPr sz="54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62704"/>
            <a:ext cx="7772400" cy="5441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C7BF-0B4E-544E-85EB-6585304DCDB0}" type="datetimeFigureOut">
              <a:rPr lang="en-US" smtClean="0"/>
              <a:t>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F7C1-93A7-6C4F-8442-0620E42E0BE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417638"/>
            <a:ext cx="9144000" cy="182562"/>
          </a:xfrm>
          <a:prstGeom prst="rect">
            <a:avLst/>
          </a:prstGeom>
          <a:gradFill>
            <a:gsLst>
              <a:gs pos="0">
                <a:srgbClr val="365C13"/>
              </a:gs>
              <a:gs pos="100000">
                <a:schemeClr val="accent3">
                  <a:alpha val="2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54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korea-pattern-green.png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40" y="2028117"/>
            <a:ext cx="4632885" cy="4632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2" y="274638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7782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C7BF-0B4E-544E-85EB-6585304DCDB0}" type="datetimeFigureOut">
              <a:rPr lang="en-US" smtClean="0"/>
              <a:t>1/14/14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F7C1-93A7-6C4F-8442-0620E42E0BE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1417638"/>
            <a:ext cx="9144000" cy="182562"/>
          </a:xfrm>
          <a:prstGeom prst="rect">
            <a:avLst/>
          </a:prstGeom>
          <a:gradFill>
            <a:gsLst>
              <a:gs pos="0">
                <a:srgbClr val="365C13"/>
              </a:gs>
              <a:gs pos="100000">
                <a:schemeClr val="accent3">
                  <a:alpha val="2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3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korea-pattern-green.png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40" y="2028117"/>
            <a:ext cx="4632885" cy="463288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727575"/>
            <a:ext cx="9144000" cy="182562"/>
          </a:xfrm>
          <a:prstGeom prst="rect">
            <a:avLst/>
          </a:prstGeom>
          <a:gradFill>
            <a:gsLst>
              <a:gs pos="0">
                <a:srgbClr val="365C13"/>
              </a:gs>
              <a:gs pos="100000">
                <a:schemeClr val="accent3">
                  <a:alpha val="2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52916" y="-52914"/>
            <a:ext cx="9252666" cy="478048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649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910137"/>
            <a:ext cx="4040188" cy="40897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77628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4" y="4910137"/>
            <a:ext cx="4041775" cy="40897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77628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C7BF-0B4E-544E-85EB-6585304DCDB0}" type="datetimeFigureOut">
              <a:rPr lang="en-US" smtClean="0"/>
              <a:t>1/14/14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F7C1-93A7-6C4F-8442-0620E42E0BE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13"/>
          </p:nvPr>
        </p:nvSpPr>
        <p:spPr>
          <a:xfrm>
            <a:off x="4645025" y="5319111"/>
            <a:ext cx="4041775" cy="86717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5"/>
          <p:cNvSpPr>
            <a:spLocks noGrp="1"/>
          </p:cNvSpPr>
          <p:nvPr>
            <p:ph sz="quarter" idx="14"/>
          </p:nvPr>
        </p:nvSpPr>
        <p:spPr>
          <a:xfrm>
            <a:off x="455613" y="5319111"/>
            <a:ext cx="4041775" cy="867172"/>
          </a:xfrm>
        </p:spPr>
        <p:txBody>
          <a:bodyPr>
            <a:normAutofit/>
          </a:bodyPr>
          <a:lstStyle>
            <a:lvl1pPr>
              <a:defRPr sz="1600" baseline="0"/>
            </a:lvl1pPr>
            <a:lvl2pPr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7529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orea-pattern-green.png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40" y="2028117"/>
            <a:ext cx="4632885" cy="4632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C7BF-0B4E-544E-85EB-6585304DCDB0}" type="datetimeFigureOut">
              <a:rPr lang="en-US" smtClean="0"/>
              <a:t>1/14/14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F7C1-93A7-6C4F-8442-0620E42E0BE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1417638"/>
            <a:ext cx="9144000" cy="182562"/>
          </a:xfrm>
          <a:prstGeom prst="rect">
            <a:avLst/>
          </a:prstGeom>
          <a:gradFill>
            <a:gsLst>
              <a:gs pos="0">
                <a:srgbClr val="365C13"/>
              </a:gs>
              <a:gs pos="100000">
                <a:schemeClr val="accent3">
                  <a:alpha val="2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47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korea-pattern-green.png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40" y="2028117"/>
            <a:ext cx="4632885" cy="463288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C7BF-0B4E-544E-85EB-6585304DCDB0}" type="datetimeFigureOut">
              <a:rPr lang="en-US" smtClean="0"/>
              <a:t>1/14/14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F7C1-93A7-6C4F-8442-0620E42E0BE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1417638"/>
            <a:ext cx="9144000" cy="182562"/>
          </a:xfrm>
          <a:prstGeom prst="rect">
            <a:avLst/>
          </a:prstGeom>
          <a:gradFill>
            <a:gsLst>
              <a:gs pos="0">
                <a:srgbClr val="365C13"/>
              </a:gs>
              <a:gs pos="100000">
                <a:schemeClr val="accent3">
                  <a:alpha val="2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5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korea-pattern-green.png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9" y="231793"/>
            <a:ext cx="1319251" cy="1319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C7BF-0B4E-544E-85EB-6585304DCDB0}" type="datetimeFigureOut">
              <a:rPr lang="en-US" smtClean="0"/>
              <a:t>1/14/14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F7C1-93A7-6C4F-8442-0620E42E0B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465513" y="273050"/>
            <a:ext cx="5333591" cy="5853113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-54768" y="3337719"/>
            <a:ext cx="6858000" cy="182562"/>
          </a:xfrm>
          <a:prstGeom prst="rect">
            <a:avLst/>
          </a:prstGeom>
          <a:gradFill>
            <a:gsLst>
              <a:gs pos="0">
                <a:srgbClr val="365C13"/>
              </a:gs>
              <a:gs pos="100000">
                <a:schemeClr val="accent3">
                  <a:alpha val="2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24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korea-pattern-green.png"/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140" y="2028117"/>
            <a:ext cx="4632885" cy="4632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5" y="4800600"/>
            <a:ext cx="7188241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727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3436" y="5367338"/>
            <a:ext cx="71882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FC7BF-0B4E-544E-85EB-6585304DCDB0}" type="datetimeFigureOut">
              <a:rPr lang="en-US" smtClean="0"/>
              <a:t>1/14/14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0F7C1-93A7-6C4F-8442-0620E42E0BE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727575"/>
            <a:ext cx="9144000" cy="182562"/>
          </a:xfrm>
          <a:prstGeom prst="rect">
            <a:avLst/>
          </a:prstGeom>
          <a:gradFill>
            <a:gsLst>
              <a:gs pos="0">
                <a:srgbClr val="365C13"/>
              </a:gs>
              <a:gs pos="100000">
                <a:schemeClr val="accent3">
                  <a:alpha val="2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2916" y="-52914"/>
            <a:ext cx="9252666" cy="4780489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13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461154" y="6190374"/>
            <a:ext cx="1428661" cy="5311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fld id="{514FC7BF-0B4E-544E-85EB-6585304DCDB0}" type="datetimeFigureOut">
              <a:rPr lang="en-US" smtClean="0"/>
              <a:pPr/>
              <a:t>1/14/14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7534" y="6356350"/>
            <a:ext cx="16792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fld id="{8360F7C1-93A7-6C4F-8442-0620E42E0B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05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net.go.kr/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2539999"/>
            <a:ext cx="7772400" cy="3613149"/>
          </a:xfrm>
        </p:spPr>
        <p:txBody>
          <a:bodyPr anchor="t">
            <a:normAutofit/>
          </a:bodyPr>
          <a:lstStyle/>
          <a:p>
            <a:r>
              <a:rPr lang="en-US" sz="5400" dirty="0" smtClean="0"/>
              <a:t>How to Register for the FREE KIIP Korean Class (</a:t>
            </a:r>
            <a:r>
              <a:rPr lang="ko-KR" altLang="en-US" sz="5400" dirty="0" smtClean="0"/>
              <a:t>사화통합프로그램</a:t>
            </a:r>
            <a:r>
              <a:rPr lang="en-US" altLang="ko-KR" sz="5400" dirty="0" smtClean="0"/>
              <a:t>)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42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63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for the Pre-Test</a:t>
            </a:r>
            <a:endParaRPr lang="en-US" dirty="0"/>
          </a:p>
        </p:txBody>
      </p:sp>
      <p:pic>
        <p:nvPicPr>
          <p:cNvPr id="5" name="Picture Placeholder 4" descr="12. register-for-pre-test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52" r="-2735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3436" y="5367338"/>
            <a:ext cx="7188240" cy="1259074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Once you login, you need to find the link at the top of the page called 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ko-KR" altLang="en-US" dirty="0" smtClean="0"/>
              <a:t>사회통합프로그램</a:t>
            </a:r>
            <a:r>
              <a:rPr lang="en-US" altLang="ko-KR" dirty="0" smtClean="0"/>
              <a:t>” (that’s the name of this program)</a:t>
            </a:r>
          </a:p>
          <a:p>
            <a:pPr marL="285750" indent="-285750">
              <a:buFont typeface="Arial"/>
              <a:buChar char="•"/>
            </a:pPr>
            <a:r>
              <a:rPr lang="en-US" altLang="ko-KR" dirty="0" smtClean="0"/>
              <a:t>Under there, click “</a:t>
            </a:r>
            <a:r>
              <a:rPr lang="ko-KR" altLang="en-US" dirty="0" smtClean="0"/>
              <a:t>사회통합프로그램 신청</a:t>
            </a:r>
            <a:r>
              <a:rPr lang="en-US" altLang="ko-KR" dirty="0" smtClean="0"/>
              <a:t>”</a:t>
            </a:r>
            <a:r>
              <a:rPr lang="ko-KR" altLang="en-US" dirty="0" smtClean="0"/>
              <a:t> </a:t>
            </a:r>
            <a:r>
              <a:rPr lang="en-US" altLang="ko-KR" dirty="0" smtClean="0"/>
              <a:t>to register. The other two links highlighted there are related, but don’t let you register.</a:t>
            </a:r>
          </a:p>
        </p:txBody>
      </p:sp>
    </p:spTree>
    <p:extLst>
      <p:ext uri="{BB962C8B-B14F-4D97-AF65-F5344CB8AC3E}">
        <p14:creationId xmlns:p14="http://schemas.microsoft.com/office/powerpoint/2010/main" val="2600984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Apply!</a:t>
            </a:r>
            <a:endParaRPr lang="en-US" dirty="0"/>
          </a:p>
        </p:txBody>
      </p:sp>
      <p:pic>
        <p:nvPicPr>
          <p:cNvPr id="5" name="Picture Placeholder 4" descr="13. apply.pn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29" b="15331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3436" y="5367337"/>
            <a:ext cx="7188240" cy="122919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Again, you can change everything to your language of choice.</a:t>
            </a:r>
          </a:p>
          <a:p>
            <a:r>
              <a:rPr lang="en-US" dirty="0" smtClean="0"/>
              <a:t>I’m honestly not sure what “The Final Education” is about there, so I just put in info about my Master’s Degree. Not sure if they wanted my Korean language study. Anyway, I don’t think it matters a big deal. </a:t>
            </a:r>
          </a:p>
          <a:p>
            <a:r>
              <a:rPr lang="en-US" dirty="0" smtClean="0"/>
              <a:t>Just (1) Fill in your info, (2) Agree, and (3) Apply</a:t>
            </a:r>
            <a:endParaRPr lang="en-US" dirty="0"/>
          </a:p>
        </p:txBody>
      </p:sp>
      <p:pic>
        <p:nvPicPr>
          <p:cNvPr id="6" name="Picture 5" descr="14. succes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832" y="1887912"/>
            <a:ext cx="232410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90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Page (finally)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3436" y="5367337"/>
            <a:ext cx="7188240" cy="1132075"/>
          </a:xfrm>
        </p:spPr>
        <p:txBody>
          <a:bodyPr>
            <a:normAutofit/>
          </a:bodyPr>
          <a:lstStyle/>
          <a:p>
            <a:r>
              <a:rPr lang="en-US" dirty="0" smtClean="0"/>
              <a:t>Next, you’ll be taken to my page where you have a few more things to do.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Vicarious class application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Deputizing attendance application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Checking detailed user information</a:t>
            </a:r>
            <a:endParaRPr lang="en-US" dirty="0"/>
          </a:p>
        </p:txBody>
      </p:sp>
      <p:pic>
        <p:nvPicPr>
          <p:cNvPr id="7" name="Picture Placeholder 6" descr="15. my-page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0" b="17680"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3160059" y="1665941"/>
            <a:ext cx="1284941" cy="231588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74882" y="1665941"/>
            <a:ext cx="1404471" cy="231588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606988" y="1848225"/>
            <a:ext cx="1483659" cy="231588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13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Vicarious Class Application</a:t>
            </a:r>
            <a:endParaRPr lang="en-US" dirty="0"/>
          </a:p>
        </p:txBody>
      </p:sp>
      <p:pic>
        <p:nvPicPr>
          <p:cNvPr id="5" name="Picture Placeholder 4" descr="18. choose 2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0" b="1768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3436" y="5367338"/>
            <a:ext cx="7188240" cy="1214250"/>
          </a:xfrm>
        </p:spPr>
        <p:txBody>
          <a:bodyPr>
            <a:normAutofit/>
          </a:bodyPr>
          <a:lstStyle/>
          <a:p>
            <a:r>
              <a:rPr lang="en-US" dirty="0" smtClean="0"/>
              <a:t>Click the first link (highlighted earlier) and select the location you (apparently) want to take the Pre-Test from.</a:t>
            </a:r>
          </a:p>
          <a:p>
            <a:r>
              <a:rPr lang="en-US" dirty="0" smtClean="0"/>
              <a:t>I choose </a:t>
            </a:r>
            <a:r>
              <a:rPr lang="en-US" dirty="0" err="1" smtClean="0"/>
              <a:t>Wooseok</a:t>
            </a:r>
            <a:r>
              <a:rPr lang="en-US" dirty="0" smtClean="0"/>
              <a:t> University because it’s closer to my house (in Jeonju).</a:t>
            </a:r>
          </a:p>
          <a:p>
            <a:r>
              <a:rPr lang="en-US" dirty="0" smtClean="0"/>
              <a:t>There is also </a:t>
            </a:r>
            <a:r>
              <a:rPr lang="en-US" dirty="0" err="1" smtClean="0"/>
              <a:t>Wonkwang</a:t>
            </a:r>
            <a:r>
              <a:rPr lang="en-US" dirty="0" smtClean="0"/>
              <a:t> University in </a:t>
            </a:r>
            <a:r>
              <a:rPr lang="en-US" dirty="0" err="1" smtClean="0"/>
              <a:t>Jeollabuk</a:t>
            </a:r>
            <a:r>
              <a:rPr lang="en-US" dirty="0" smtClean="0"/>
              <a:t>-do.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842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Deputizing Attendance Application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3436" y="5367338"/>
            <a:ext cx="7188240" cy="1214250"/>
          </a:xfrm>
        </p:spPr>
        <p:txBody>
          <a:bodyPr>
            <a:normAutofit/>
          </a:bodyPr>
          <a:lstStyle/>
          <a:p>
            <a:r>
              <a:rPr lang="en-US" dirty="0" smtClean="0"/>
              <a:t>Same-same. Again, click your preferred location.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Wooseok</a:t>
            </a:r>
            <a:r>
              <a:rPr lang="en-US" dirty="0" smtClean="0"/>
              <a:t> University for me!)</a:t>
            </a:r>
            <a:endParaRPr lang="en-US" dirty="0"/>
          </a:p>
        </p:txBody>
      </p:sp>
      <p:pic>
        <p:nvPicPr>
          <p:cNvPr id="6" name="Picture Placeholder 5" descr="19. choose 3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0" b="176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9697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FINISHED! (~almost)</a:t>
            </a:r>
            <a:endParaRPr lang="en-US" dirty="0"/>
          </a:p>
        </p:txBody>
      </p:sp>
      <p:pic>
        <p:nvPicPr>
          <p:cNvPr id="5" name="Picture Placeholder 4" descr="20. finished.pn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9" b="10121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Great! Now, all your information is filled out on “My Page”! There’s only one thing left to do (and you have two ways to do it). </a:t>
            </a:r>
            <a:r>
              <a:rPr lang="en-US" b="1" dirty="0" smtClean="0"/>
              <a:t>Print your Pre-Test Ticket.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6611470" y="2315882"/>
            <a:ext cx="1471706" cy="231588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60059" y="4250765"/>
            <a:ext cx="956235" cy="231588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53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</a:t>
            </a:r>
            <a:r>
              <a:rPr lang="en-US" dirty="0" smtClean="0"/>
              <a:t>3: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Print your ticket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42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74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Checking Detailed User Information </a:t>
            </a:r>
            <a:endParaRPr lang="en-US" dirty="0"/>
          </a:p>
        </p:txBody>
      </p:sp>
      <p:pic>
        <p:nvPicPr>
          <p:cNvPr id="5" name="Picture Placeholder 4" descr="20.1 user-info-print-ticket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872" r="-4087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If you click your “Detailed User Information” you’ll probably be impressed with what it pulls up. This pulled up my marital status and VISA type.</a:t>
            </a:r>
          </a:p>
          <a:p>
            <a:r>
              <a:rPr lang="en-US" dirty="0" smtClean="0"/>
              <a:t>Anyway, click </a:t>
            </a:r>
            <a:r>
              <a:rPr lang="en-US" altLang="ko-KR" dirty="0" smtClean="0"/>
              <a:t>“</a:t>
            </a:r>
            <a:r>
              <a:rPr lang="ko-KR" altLang="en-US" dirty="0" smtClean="0"/>
              <a:t>응시표</a:t>
            </a:r>
            <a:r>
              <a:rPr lang="en-US" altLang="ko-KR" dirty="0" smtClean="0"/>
              <a:t>”</a:t>
            </a:r>
            <a:r>
              <a:rPr lang="ko-KR" altLang="en-US" dirty="0" smtClean="0"/>
              <a:t> </a:t>
            </a:r>
            <a:r>
              <a:rPr lang="en-US" altLang="ko-KR" dirty="0" smtClean="0"/>
              <a:t>to print your ticket.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45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Install Active-X</a:t>
            </a:r>
            <a:endParaRPr lang="en-US" dirty="0"/>
          </a:p>
        </p:txBody>
      </p:sp>
      <p:pic>
        <p:nvPicPr>
          <p:cNvPr id="7" name="Picture Placeholder 6" descr="16. install-active-x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187" r="-52187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83436" y="5367337"/>
            <a:ext cx="7188240" cy="1229191"/>
          </a:xfrm>
        </p:spPr>
        <p:txBody>
          <a:bodyPr>
            <a:normAutofit/>
          </a:bodyPr>
          <a:lstStyle/>
          <a:p>
            <a:r>
              <a:rPr lang="en-US" dirty="0" smtClean="0"/>
              <a:t>When you click to Print your test ticket, it will (like ALL Korean websites do) prompt you to “Install Active-X.” Do it. You know you want to.</a:t>
            </a:r>
          </a:p>
          <a:p>
            <a:r>
              <a:rPr lang="en-US" dirty="0" smtClean="0"/>
              <a:t>My Windows 8 computer with IE 11 ended up prompting me for </a:t>
            </a:r>
            <a:r>
              <a:rPr lang="en-US" b="1" dirty="0" smtClean="0"/>
              <a:t>SEVEN</a:t>
            </a:r>
            <a:r>
              <a:rPr lang="en-US" dirty="0" smtClean="0"/>
              <a:t> controls to install. I did </a:t>
            </a:r>
            <a:r>
              <a:rPr lang="ko-KR" altLang="en-US" dirty="0" smtClean="0"/>
              <a:t>ㅠㅠ</a:t>
            </a:r>
            <a:r>
              <a:rPr lang="en-US" altLang="ko-KR" dirty="0" smtClean="0"/>
              <a:t>… And then I got this! (next slide)</a:t>
            </a:r>
          </a:p>
        </p:txBody>
      </p:sp>
    </p:spTree>
    <p:extLst>
      <p:ext uri="{BB962C8B-B14F-4D97-AF65-F5344CB8AC3E}">
        <p14:creationId xmlns:p14="http://schemas.microsoft.com/office/powerpoint/2010/main" val="3786358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Ta-Da!</a:t>
            </a:r>
            <a:endParaRPr lang="en-US" dirty="0"/>
          </a:p>
        </p:txBody>
      </p:sp>
      <p:pic>
        <p:nvPicPr>
          <p:cNvPr id="5" name="Picture Placeholder 4" descr="21. test-ticket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296" r="-7629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3436" y="5367338"/>
            <a:ext cx="7188240" cy="1311368"/>
          </a:xfrm>
        </p:spPr>
        <p:txBody>
          <a:bodyPr>
            <a:normAutofit/>
          </a:bodyPr>
          <a:lstStyle/>
          <a:p>
            <a:r>
              <a:rPr lang="en-US" dirty="0" smtClean="0"/>
              <a:t>Print it out and be prepared to present THIS at your test time and site. Details: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You need to take THIS ticket, a picture ID, and a sign/name pen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Enter the test room up to 30 minutes BEFORE the test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Results will be posted on “My Page” 7 days after the test </a:t>
            </a:r>
            <a:br>
              <a:rPr lang="en-US" dirty="0" smtClean="0"/>
            </a:br>
            <a:r>
              <a:rPr lang="en-US" dirty="0" smtClean="0"/>
              <a:t>– from there, register for a class I suppose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35824" y="1613647"/>
            <a:ext cx="672352" cy="1195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87576" y="1591234"/>
            <a:ext cx="1013012" cy="1867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12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1:</a:t>
            </a:r>
            <a:br>
              <a:rPr lang="en-US" dirty="0" smtClean="0"/>
            </a:br>
            <a:r>
              <a:rPr lang="en-US" dirty="0" smtClean="0"/>
              <a:t>Join the Website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42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74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4:</a:t>
            </a:r>
            <a:br>
              <a:rPr lang="en-US" dirty="0" smtClean="0"/>
            </a:br>
            <a:r>
              <a:rPr lang="en-US" dirty="0" smtClean="0"/>
              <a:t>Taking the Test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42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74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23875" y="1676400"/>
            <a:ext cx="8105775" cy="4476749"/>
          </a:xfrm>
        </p:spPr>
        <p:txBody>
          <a:bodyPr anchor="t">
            <a:normAutofit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Now </a:t>
            </a:r>
            <a:r>
              <a:rPr lang="en-US" sz="4000" dirty="0" smtClean="0"/>
              <a:t>that you’re </a:t>
            </a:r>
            <a:r>
              <a:rPr lang="en-US" sz="4000" dirty="0" smtClean="0"/>
              <a:t>all set, </a:t>
            </a:r>
            <a:br>
              <a:rPr lang="en-US" sz="4000" dirty="0" smtClean="0"/>
            </a:br>
            <a:r>
              <a:rPr lang="en-US" sz="4000" dirty="0" smtClean="0"/>
              <a:t>just show up on time </a:t>
            </a:r>
            <a:br>
              <a:rPr lang="en-US" sz="4000" dirty="0" smtClean="0"/>
            </a:br>
            <a:r>
              <a:rPr lang="en-US" sz="4000" dirty="0" smtClean="0"/>
              <a:t>and do your best!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6000" dirty="0" smtClean="0"/>
              <a:t>Good </a:t>
            </a:r>
            <a:r>
              <a:rPr lang="en-US" sz="6000" dirty="0" smtClean="0"/>
              <a:t>luck!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42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6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5" y="4915646"/>
            <a:ext cx="7188241" cy="451691"/>
          </a:xfrm>
        </p:spPr>
        <p:txBody>
          <a:bodyPr anchor="b"/>
          <a:lstStyle/>
          <a:p>
            <a:r>
              <a:rPr lang="en-US" dirty="0" smtClean="0"/>
              <a:t>1. Go to </a:t>
            </a:r>
            <a:r>
              <a:rPr lang="en-US" u="sng" dirty="0" smtClean="0">
                <a:hlinkClick r:id="rId3"/>
              </a:rPr>
              <a:t>www.socinet.go.kr</a:t>
            </a:r>
            <a:endParaRPr lang="en-US" u="sng" dirty="0"/>
          </a:p>
        </p:txBody>
      </p:sp>
      <p:pic>
        <p:nvPicPr>
          <p:cNvPr id="3" name="Content Placeholder 2" descr="1. homepage.png"/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60"/>
          <a:stretch/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the </a:t>
            </a:r>
            <a:r>
              <a:rPr lang="en-US" dirty="0" err="1" smtClean="0"/>
              <a:t>Soci</a:t>
            </a:r>
            <a:r>
              <a:rPr lang="en-US" dirty="0" smtClean="0"/>
              <a:t>-Net homepage, click “</a:t>
            </a:r>
            <a:r>
              <a:rPr lang="ko-KR" altLang="en-US" dirty="0" smtClean="0"/>
              <a:t>회원가입</a:t>
            </a:r>
            <a:r>
              <a:rPr lang="en-US" altLang="ko-KR" dirty="0" smtClean="0"/>
              <a:t>/Join</a:t>
            </a:r>
            <a:r>
              <a:rPr lang="en-US" dirty="0" smtClean="0"/>
              <a:t>” to Register.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612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Agree to Terms</a:t>
            </a:r>
            <a:endParaRPr lang="en-US" dirty="0"/>
          </a:p>
        </p:txBody>
      </p:sp>
      <p:pic>
        <p:nvPicPr>
          <p:cNvPr id="5" name="Picture Placeholder 4" descr="2. agree-to-terms.pn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1" b="12369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508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using Chrome… (which by the way, won’t work later)</a:t>
            </a:r>
            <a:endParaRPr lang="en-US" dirty="0"/>
          </a:p>
        </p:txBody>
      </p:sp>
      <p:pic>
        <p:nvPicPr>
          <p:cNvPr id="5" name="Picture Placeholder 4" descr="3. go-in-anyway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52" r="-2735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Google Chrome warned me that the site is “unknown” or “not trusted” or something. If you get this message, just click the first link that says “Go in anyway.”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58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to your preferred language</a:t>
            </a:r>
            <a:endParaRPr lang="en-US" dirty="0"/>
          </a:p>
        </p:txBody>
      </p:sp>
      <p:pic>
        <p:nvPicPr>
          <p:cNvPr id="5" name="Picture Placeholder 4" descr="4. change-to-english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0" b="1768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72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that you can use your chosen ID</a:t>
            </a:r>
            <a:endParaRPr lang="en-US" dirty="0"/>
          </a:p>
        </p:txBody>
      </p:sp>
      <p:pic>
        <p:nvPicPr>
          <p:cNvPr id="5" name="Picture Placeholder 4" descr="5. check-id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80" b="1768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3436" y="5367337"/>
            <a:ext cx="7188240" cy="122919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This is a common function on ALL Korean websites. You have to be sure that your username isn’t already taken.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After entering all your info, “Confirm Duplication” to check that you can use your ID.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After confirming your ID, Click </a:t>
            </a:r>
            <a:r>
              <a:rPr lang="en-US" b="1" dirty="0" smtClean="0"/>
              <a:t>Join. </a:t>
            </a:r>
            <a:r>
              <a:rPr lang="en-US" i="1" dirty="0" smtClean="0"/>
              <a:t>**Use IE. This didn’t work in Chrome.**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Also, be sure you password is 10-20 letters and numbers.</a:t>
            </a:r>
            <a:endParaRPr lang="en-US" dirty="0"/>
          </a:p>
        </p:txBody>
      </p:sp>
      <p:pic>
        <p:nvPicPr>
          <p:cNvPr id="6" name="Picture 5" descr="6. use-and-joi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2" t="9805" r="60555" b="64052"/>
          <a:stretch/>
        </p:blipFill>
        <p:spPr>
          <a:xfrm>
            <a:off x="1538941" y="672353"/>
            <a:ext cx="2696883" cy="17929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01647" y="3279588"/>
            <a:ext cx="395941" cy="2390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7. password-req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392" y="2129026"/>
            <a:ext cx="3724275" cy="1628775"/>
          </a:xfrm>
          <a:prstGeom prst="rect">
            <a:avLst/>
          </a:prstGeom>
        </p:spPr>
      </p:pic>
      <p:pic>
        <p:nvPicPr>
          <p:cNvPr id="9" name="Picture 8" descr="8. regist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025" y="1225084"/>
            <a:ext cx="2390775" cy="16287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39883" y="2345765"/>
            <a:ext cx="918882" cy="38100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9. succes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867" y="1160465"/>
            <a:ext cx="3067050" cy="16383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58030" y="2280629"/>
            <a:ext cx="1755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SUCCESS!!</a:t>
            </a:r>
            <a:endParaRPr lang="en-US" b="1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95538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step, Log in!</a:t>
            </a:r>
            <a:endParaRPr lang="en-US" dirty="0"/>
          </a:p>
        </p:txBody>
      </p:sp>
      <p:pic>
        <p:nvPicPr>
          <p:cNvPr id="5" name="Picture Placeholder 4" descr="10. login.pn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60"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3436" y="5367338"/>
            <a:ext cx="7188240" cy="952780"/>
          </a:xfrm>
        </p:spPr>
        <p:txBody>
          <a:bodyPr>
            <a:normAutofit/>
          </a:bodyPr>
          <a:lstStyle/>
          <a:p>
            <a:r>
              <a:rPr lang="en-US" dirty="0" smtClean="0"/>
              <a:t>(FYI: You should probably use Internet Explorer for everything. This is Korea, after all…)</a:t>
            </a:r>
          </a:p>
          <a:p>
            <a:endParaRPr lang="en-US" dirty="0"/>
          </a:p>
          <a:p>
            <a:r>
              <a:rPr lang="en-US" dirty="0" smtClean="0"/>
              <a:t>**Note: ALL steps worked for me in Windows 8, IE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495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1544638"/>
            <a:ext cx="8018275" cy="2318066"/>
          </a:xfrm>
        </p:spPr>
        <p:txBody>
          <a:bodyPr/>
          <a:lstStyle/>
          <a:p>
            <a:r>
              <a:rPr lang="en-US" dirty="0" smtClean="0"/>
              <a:t>Part </a:t>
            </a:r>
            <a:r>
              <a:rPr lang="en-US" dirty="0" smtClean="0"/>
              <a:t>2: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dirty="0" smtClean="0"/>
              <a:t>Register for Pre-test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42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74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678</Words>
  <Application>Microsoft Macintosh PowerPoint</Application>
  <PresentationFormat>On-screen Show (4:3)</PresentationFormat>
  <Paragraphs>57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How to Register for the FREE KIIP Korean Class (사화통합프로그램)</vt:lpstr>
      <vt:lpstr>Part 1: Join the Website</vt:lpstr>
      <vt:lpstr>1. Go to www.socinet.go.kr</vt:lpstr>
      <vt:lpstr>Agree to Terms</vt:lpstr>
      <vt:lpstr>If using Chrome… (which by the way, won’t work later)</vt:lpstr>
      <vt:lpstr>Change to your preferred language</vt:lpstr>
      <vt:lpstr>Check that you can use your chosen ID</vt:lpstr>
      <vt:lpstr>Next step, Log in!</vt:lpstr>
      <vt:lpstr>Part 2: Register for Pre-test</vt:lpstr>
      <vt:lpstr>Register for the Pre-Test</vt:lpstr>
      <vt:lpstr>Apply!</vt:lpstr>
      <vt:lpstr>My Page (finally)</vt:lpstr>
      <vt:lpstr>1. Vicarious Class Application</vt:lpstr>
      <vt:lpstr>2. Deputizing Attendance Application</vt:lpstr>
      <vt:lpstr>FINISHED! (~almost)</vt:lpstr>
      <vt:lpstr>Part 3: Print your ticket</vt:lpstr>
      <vt:lpstr>3. Checking Detailed User Information </vt:lpstr>
      <vt:lpstr>Install Active-X</vt:lpstr>
      <vt:lpstr>Ta-Da!</vt:lpstr>
      <vt:lpstr>Part 4: Taking the Test</vt:lpstr>
      <vt:lpstr> Now that you’re all set,  just show up on time  and do your best!  Good luck!</vt:lpstr>
    </vt:vector>
  </TitlesOfParts>
  <Company>Jeonju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Register for the TOPIK Test (ㅅㅅ시험)</dc:title>
  <dc:creator>Aaron Snowberger</dc:creator>
  <cp:lastModifiedBy>Aaron Snowberger</cp:lastModifiedBy>
  <cp:revision>51</cp:revision>
  <dcterms:created xsi:type="dcterms:W3CDTF">2013-06-17T10:58:04Z</dcterms:created>
  <dcterms:modified xsi:type="dcterms:W3CDTF">2014-01-13T22:37:19Z</dcterms:modified>
</cp:coreProperties>
</file>