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Default Extension="gif" ContentType="image/gif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724925AB-55ED-49A6-93E2-6B07AB1E0992}">
  <a:tblStyle styleName="Table_0" styleId="{724925AB-55ED-49A6-93E2-6B07AB1E0992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1" styleId="{0DDFC715-D57B-4C98-90DF-27166E0A9F5B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2" styleId="{DF027AE3-8B30-48A2-B2D9-B1F95775C839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Target="slides/slide34.xml" Type="http://schemas.openxmlformats.org/officeDocument/2006/relationships/slide" Id="rId39"/><Relationship Target="slides/slide33.xml" Type="http://schemas.openxmlformats.org/officeDocument/2006/relationships/slide" Id="rId38"/><Relationship Target="slides/slide32.xml" Type="http://schemas.openxmlformats.org/officeDocument/2006/relationships/slide" Id="rId37"/><Relationship Target="slides/slide14.xml" Type="http://schemas.openxmlformats.org/officeDocument/2006/relationships/slide" Id="rId19"/><Relationship Target="slides/slide31.xml" Type="http://schemas.openxmlformats.org/officeDocument/2006/relationships/slide" Id="rId36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25.xml" Type="http://schemas.openxmlformats.org/officeDocument/2006/relationships/slide" Id="rId30"/><Relationship Target="slides/slide7.xml" Type="http://schemas.openxmlformats.org/officeDocument/2006/relationships/slide" Id="rId12"/><Relationship Target="slides/slide26.xml" Type="http://schemas.openxmlformats.org/officeDocument/2006/relationships/slide" Id="rId31"/><Relationship Target="slides/slide8.xml" Type="http://schemas.openxmlformats.org/officeDocument/2006/relationships/slide" Id="rId13"/><Relationship Target="slides/slide5.xml" Type="http://schemas.openxmlformats.org/officeDocument/2006/relationships/slide" Id="rId10"/><Relationship Target="slides/slide6.xml" Type="http://schemas.openxmlformats.org/officeDocument/2006/relationships/slide" Id="rId11"/><Relationship Target="slides/slide29.xml" Type="http://schemas.openxmlformats.org/officeDocument/2006/relationships/slide" Id="rId34"/><Relationship Target="slides/slide30.xml" Type="http://schemas.openxmlformats.org/officeDocument/2006/relationships/slide" Id="rId35"/><Relationship Target="slides/slide27.xml" Type="http://schemas.openxmlformats.org/officeDocument/2006/relationships/slide" Id="rId32"/><Relationship Target="slides/slide28.xml" Type="http://schemas.openxmlformats.org/officeDocument/2006/relationships/slide" Id="rId33"/><Relationship Target="slides/slide24.xml" Type="http://schemas.openxmlformats.org/officeDocument/2006/relationships/slide" Id="rId29"/><Relationship Target="slides/slide21.xml" Type="http://schemas.openxmlformats.org/officeDocument/2006/relationships/slide" Id="rId26"/><Relationship Target="slides/slide20.xml" Type="http://schemas.openxmlformats.org/officeDocument/2006/relationships/slide" Id="rId25"/><Relationship Target="slides/slide23.xml" Type="http://schemas.openxmlformats.org/officeDocument/2006/relationships/slide" Id="rId28"/><Relationship Target="slides/slide22.xml" Type="http://schemas.openxmlformats.org/officeDocument/2006/relationships/slide" Id="rId27"/><Relationship Target="presProps.xml" Type="http://schemas.openxmlformats.org/officeDocument/2006/relationships/presProps" Id="rId2"/><Relationship Target="slides/slide16.xml" Type="http://schemas.openxmlformats.org/officeDocument/2006/relationships/slide" Id="rId21"/><Relationship Target="theme/theme1.xml" Type="http://schemas.openxmlformats.org/officeDocument/2006/relationships/theme" Id="rId1"/><Relationship Target="slides/slide17.xml" Type="http://schemas.openxmlformats.org/officeDocument/2006/relationships/slide" Id="rId22"/><Relationship Target="slideMasters/slideMaster1.xml" Type="http://schemas.openxmlformats.org/officeDocument/2006/relationships/slideMaster" Id="rId4"/><Relationship Target="slides/slide18.xml" Type="http://schemas.openxmlformats.org/officeDocument/2006/relationships/slide" Id="rId23"/><Relationship Target="tableStyles.xml" Type="http://schemas.openxmlformats.org/officeDocument/2006/relationships/tableStyles" Id="rId3"/><Relationship Target="slides/slide19.xml" Type="http://schemas.openxmlformats.org/officeDocument/2006/relationships/slide" Id="rId24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2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8" name="Shape 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" name="Shape 4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8" name="Shape 1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7" name="Shape 2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2" name="Shape 2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8" name="Shape 2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5" name="Shape 2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4" name="Shape 2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8" name="Shape 2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9" name="Shape 26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5" name="Shape 2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1" name="Shape 2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2" name="Shape 28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4" name="Shape 2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" name="Shape 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" name="Shape 5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9" name="Shape 3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2" name="Shape 3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7" name="Shape 3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8" name="Shape 33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6" name="Shape 3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7" name="Shape 34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59" name="Shape 3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0" name="Shape 36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61" name="Shape 36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67" name="Shape 3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8" name="Shape 36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5" name="Shape 3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6" name="Shape 38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02" name="Shape 4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3" name="Shape 40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08" name="Shape 4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9" name="Shape 40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19" name="Shape 4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0" name="Shape 42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21" name="Shape 42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0" name="Shape 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26" name="Shape 4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7" name="Shape 42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33" name="Shape 4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4" name="Shape 43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35" name="Shape 43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43" name="Shape 4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4" name="Shape 44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45" name="Shape 44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48" name="Shape 4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9" name="Shape 44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50" name="Shape 4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63" name="Shape 4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4" name="Shape 46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65" name="Shape 46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8" name="Shape 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2" name="Shape 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4" name="Shape 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1" name="Shape 1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5" name="Shape 1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5" name="Shape 1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7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" name="Shape 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" name="Shape 8"/>
          <p:cNvSpPr/>
          <p:nvPr/>
        </p:nvSpPr>
        <p:spPr>
          <a:xfrm>
            <a:off y="233279" x="372035"/>
            <a:ext cy="3330600" cx="8399999"/>
          </a:xfrm>
          <a:prstGeom prst="roundRect">
            <a:avLst>
              <a:gd fmla="val 3653" name="adj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" name="Shape 9"/>
          <p:cNvSpPr/>
          <p:nvPr/>
        </p:nvSpPr>
        <p:spPr>
          <a:xfrm>
            <a:off y="3678300" x="372035"/>
            <a:ext cy="904800" cx="8399999"/>
          </a:xfrm>
          <a:prstGeom prst="roundRect">
            <a:avLst>
              <a:gd fmla="val 15243" name="adj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" name="Shape 10"/>
          <p:cNvSpPr txBox="1"/>
          <p:nvPr>
            <p:ph type="ctrTitle"/>
          </p:nvPr>
        </p:nvSpPr>
        <p:spPr>
          <a:xfrm>
            <a:off y="473108" x="685800"/>
            <a:ext cy="2842199" cx="77724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buClr>
                <a:srgbClr val="8C0028"/>
              </a:buClr>
              <a:buSzPct val="100000"/>
              <a:defRPr sz="7200">
                <a:solidFill>
                  <a:srgbClr val="8C0028"/>
                </a:solidFill>
              </a:defRPr>
            </a:lvl1pPr>
            <a:lvl2pPr>
              <a:spcBef>
                <a:spcPts val="0"/>
              </a:spcBef>
              <a:buSzPct val="100000"/>
              <a:defRPr sz="7200"/>
            </a:lvl2pPr>
            <a:lvl3pPr>
              <a:spcBef>
                <a:spcPts val="0"/>
              </a:spcBef>
              <a:buSzPct val="100000"/>
              <a:defRPr sz="7200"/>
            </a:lvl3pPr>
            <a:lvl4pPr>
              <a:spcBef>
                <a:spcPts val="0"/>
              </a:spcBef>
              <a:buSzPct val="100000"/>
              <a:defRPr sz="7200"/>
            </a:lvl4pPr>
            <a:lvl5pPr>
              <a:spcBef>
                <a:spcPts val="0"/>
              </a:spcBef>
              <a:buSzPct val="100000"/>
              <a:defRPr sz="7200"/>
            </a:lvl5pPr>
            <a:lvl6pPr>
              <a:spcBef>
                <a:spcPts val="0"/>
              </a:spcBef>
              <a:buSzPct val="100000"/>
              <a:defRPr sz="7200"/>
            </a:lvl6pPr>
            <a:lvl7pPr>
              <a:spcBef>
                <a:spcPts val="0"/>
              </a:spcBef>
              <a:buSzPct val="100000"/>
              <a:defRPr sz="7200"/>
            </a:lvl7pPr>
            <a:lvl8pPr>
              <a:spcBef>
                <a:spcPts val="0"/>
              </a:spcBef>
              <a:buSzPct val="100000"/>
              <a:defRPr sz="7200"/>
            </a:lvl8pPr>
            <a:lvl9pPr>
              <a:spcBef>
                <a:spcPts val="0"/>
              </a:spcBef>
              <a:buSzPct val="100000"/>
              <a:defRPr sz="7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y="3896921" x="685800"/>
            <a:ext cy="460800" cx="7772400"/>
          </a:xfrm>
          <a:prstGeom prst="rect">
            <a:avLst/>
          </a:prstGeom>
        </p:spPr>
        <p:txBody>
          <a:bodyPr bIns="91425" rIns="91425" lIns="91425" tIns="91425" anchor="ctr" anchorCtr="0"/>
          <a:lstStyle>
            <a:lvl1pPr>
              <a:spcBef>
                <a:spcPts val="0"/>
              </a:spcBef>
              <a:buNone/>
              <a:defRPr/>
            </a:lvl1pPr>
            <a:lvl2pPr>
              <a:spcBef>
                <a:spcPts val="0"/>
              </a:spcBef>
              <a:buSzPct val="100000"/>
              <a:buNone/>
              <a:defRPr sz="3000"/>
            </a:lvl2pPr>
            <a:lvl3pPr>
              <a:spcBef>
                <a:spcPts val="0"/>
              </a:spcBef>
              <a:buSzPct val="100000"/>
              <a:buNone/>
              <a:defRPr sz="3000"/>
            </a:lvl3pPr>
            <a:lvl4pPr>
              <a:spcBef>
                <a:spcPts val="0"/>
              </a:spcBef>
              <a:buSzPct val="100000"/>
              <a:buNone/>
              <a:defRPr sz="3000"/>
            </a:lvl4pPr>
            <a:lvl5pPr>
              <a:spcBef>
                <a:spcPts val="0"/>
              </a:spcBef>
              <a:buSzPct val="100000"/>
              <a:buNone/>
              <a:defRPr sz="3000"/>
            </a:lvl5pPr>
            <a:lvl6pPr>
              <a:spcBef>
                <a:spcPts val="0"/>
              </a:spcBef>
              <a:buSzPct val="100000"/>
              <a:buNone/>
              <a:defRPr sz="3000"/>
            </a:lvl6pPr>
            <a:lvl7pPr>
              <a:spcBef>
                <a:spcPts val="0"/>
              </a:spcBef>
              <a:buSzPct val="100000"/>
              <a:buNone/>
              <a:defRPr sz="3000"/>
            </a:lvl7pPr>
            <a:lvl8pPr>
              <a:spcBef>
                <a:spcPts val="0"/>
              </a:spcBef>
              <a:buSzPct val="100000"/>
              <a:buNone/>
              <a:defRPr sz="3000"/>
            </a:lvl8pPr>
            <a:lvl9pPr>
              <a:spcBef>
                <a:spcPts val="0"/>
              </a:spcBef>
              <a:buSzPct val="100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2" name="Shape 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" name="Shape 13"/>
          <p:cNvSpPr/>
          <p:nvPr/>
        </p:nvSpPr>
        <p:spPr>
          <a:xfrm>
            <a:off y="1163170" x="372035"/>
            <a:ext cy="3877800" cx="8399999"/>
          </a:xfrm>
          <a:prstGeom prst="roundRect">
            <a:avLst>
              <a:gd fmla="val 2970" name="adj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" name="Shape 14"/>
          <p:cNvSpPr/>
          <p:nvPr/>
        </p:nvSpPr>
        <p:spPr>
          <a:xfrm rot="10800000" flipH="1">
            <a:off y="59" x="372035"/>
            <a:ext cy="1049700" cx="8399999"/>
          </a:xfrm>
          <a:prstGeom prst="round2SameRect">
            <a:avLst>
              <a:gd fmla="val 10590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" name="Shape 15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buClr>
                <a:srgbClr val="8C0028"/>
              </a:buClr>
              <a:defRPr>
                <a:solidFill>
                  <a:srgbClr val="8C0028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7" name="Shape 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" name="Shape 18"/>
          <p:cNvSpPr/>
          <p:nvPr/>
        </p:nvSpPr>
        <p:spPr>
          <a:xfrm>
            <a:off y="1163170" x="372035"/>
            <a:ext cy="3877800" cx="4114800"/>
          </a:xfrm>
          <a:prstGeom prst="roundRect">
            <a:avLst>
              <a:gd fmla="val 3784" name="adj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" name="Shape 19"/>
          <p:cNvSpPr/>
          <p:nvPr/>
        </p:nvSpPr>
        <p:spPr>
          <a:xfrm rot="10800000" flipH="1">
            <a:off y="59" x="372035"/>
            <a:ext cy="1049700" cx="8399999"/>
          </a:xfrm>
          <a:prstGeom prst="round2SameRect">
            <a:avLst>
              <a:gd fmla="val 10590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buClr>
                <a:srgbClr val="8C0028"/>
              </a:buClr>
              <a:defRPr>
                <a:solidFill>
                  <a:srgbClr val="8C0028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y="1200150" x="457200"/>
            <a:ext cy="3725699" cx="3925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/>
          <p:nvPr/>
        </p:nvSpPr>
        <p:spPr>
          <a:xfrm>
            <a:off y="1163170" x="4657164"/>
            <a:ext cy="3877800" cx="4114800"/>
          </a:xfrm>
          <a:prstGeom prst="roundRect">
            <a:avLst>
              <a:gd fmla="val 3784" name="adj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y="1200150" x="4761353"/>
            <a:ext cy="3725699" cx="3925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Two Columns 1">
    <p:spTree>
      <p:nvGrpSpPr>
        <p:cNvPr id="24" name="Shape 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" name="Shape 25"/>
          <p:cNvSpPr/>
          <p:nvPr/>
        </p:nvSpPr>
        <p:spPr>
          <a:xfrm>
            <a:off y="1163175" x="372024"/>
            <a:ext cy="3877800" cx="2711400"/>
          </a:xfrm>
          <a:prstGeom prst="roundRect">
            <a:avLst>
              <a:gd fmla="val 3784" name="adj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" name="Shape 26"/>
          <p:cNvSpPr/>
          <p:nvPr/>
        </p:nvSpPr>
        <p:spPr>
          <a:xfrm rot="10800000" flipH="1">
            <a:off y="59" x="372035"/>
            <a:ext cy="1049700" cx="8399999"/>
          </a:xfrm>
          <a:prstGeom prst="round2SameRect">
            <a:avLst>
              <a:gd fmla="val 10590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buClr>
                <a:srgbClr val="8C0028"/>
              </a:buClr>
              <a:defRPr>
                <a:solidFill>
                  <a:srgbClr val="8C0028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y="1200150" x="490175"/>
            <a:ext cy="3725699" cx="2505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/>
          <p:nvPr/>
        </p:nvSpPr>
        <p:spPr>
          <a:xfrm>
            <a:off y="1163175" x="3216300"/>
            <a:ext cy="3877800" cx="2711400"/>
          </a:xfrm>
          <a:prstGeom prst="roundRect">
            <a:avLst>
              <a:gd fmla="val 3784" name="adj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" name="Shape 30"/>
          <p:cNvSpPr txBox="1"/>
          <p:nvPr>
            <p:ph idx="2" type="body"/>
          </p:nvPr>
        </p:nvSpPr>
        <p:spPr>
          <a:xfrm>
            <a:off y="1200150" x="3326825"/>
            <a:ext cy="3725699" cx="2505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/>
          <p:nvPr/>
        </p:nvSpPr>
        <p:spPr>
          <a:xfrm>
            <a:off y="1163175" x="6060575"/>
            <a:ext cy="3877800" cx="2711400"/>
          </a:xfrm>
          <a:prstGeom prst="roundRect">
            <a:avLst>
              <a:gd fmla="val 3784" name="adj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" name="Shape 32"/>
          <p:cNvSpPr txBox="1"/>
          <p:nvPr>
            <p:ph idx="3" type="body"/>
          </p:nvPr>
        </p:nvSpPr>
        <p:spPr>
          <a:xfrm>
            <a:off y="1200150" x="6163475"/>
            <a:ext cy="3725699" cx="2505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3" name="Shape 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" name="Shape 34"/>
          <p:cNvSpPr/>
          <p:nvPr/>
        </p:nvSpPr>
        <p:spPr>
          <a:xfrm>
            <a:off y="1163170" x="372035"/>
            <a:ext cy="3877800" cx="8399999"/>
          </a:xfrm>
          <a:prstGeom prst="roundRect">
            <a:avLst>
              <a:gd fmla="val 2970" name="adj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" name="Shape 35"/>
          <p:cNvSpPr/>
          <p:nvPr/>
        </p:nvSpPr>
        <p:spPr>
          <a:xfrm rot="10800000" flipH="1">
            <a:off y="59" x="372035"/>
            <a:ext cy="1049700" cx="8399999"/>
          </a:xfrm>
          <a:prstGeom prst="round2SameRect">
            <a:avLst>
              <a:gd fmla="val 10590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buClr>
                <a:srgbClr val="8C0028"/>
              </a:buClr>
              <a:defRPr>
                <a:solidFill>
                  <a:srgbClr val="8C0028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37" name="Shape 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" name="Shape 38"/>
          <p:cNvSpPr txBox="1"/>
          <p:nvPr>
            <p:ph idx="1" type="body"/>
          </p:nvPr>
        </p:nvSpPr>
        <p:spPr>
          <a:xfrm>
            <a:off y="4276652" x="372035"/>
            <a:ext cy="649199" cx="83999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24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39" name="Shape 39"/>
          <p:cNvSpPr/>
          <p:nvPr/>
        </p:nvSpPr>
        <p:spPr>
          <a:xfrm>
            <a:off y="233279" x="372035"/>
            <a:ext cy="3868499" cx="8399999"/>
          </a:xfrm>
          <a:prstGeom prst="roundRect">
            <a:avLst>
              <a:gd fmla="val 2776" name="adj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0" name="Shape 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" name="Shape 41"/>
          <p:cNvSpPr/>
          <p:nvPr/>
        </p:nvSpPr>
        <p:spPr>
          <a:xfrm>
            <a:off y="235584" x="372035"/>
            <a:ext cy="4672199" cx="8399999"/>
          </a:xfrm>
          <a:prstGeom prst="roundRect">
            <a:avLst>
              <a:gd fmla="val 2255" name="adj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3.xml" Type="http://schemas.openxmlformats.org/officeDocument/2006/relationships/theme" Id="rId8"/><Relationship Target="../slideLayouts/slideLayout7.xml" Type="http://schemas.openxmlformats.org/officeDocument/2006/relationships/slideLayout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C0028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None/>
              <a:defRPr b="1" sz="3600">
                <a:solidFill>
                  <a:schemeClr val="dk2"/>
                </a:solidFill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buNone/>
              <a:defRPr b="1" sz="3600">
                <a:solidFill>
                  <a:schemeClr val="dk2"/>
                </a:solidFill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buNone/>
              <a:defRPr b="1" sz="3600">
                <a:solidFill>
                  <a:schemeClr val="dk2"/>
                </a:solidFill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buNone/>
              <a:defRPr b="1" sz="3600">
                <a:solidFill>
                  <a:schemeClr val="dk2"/>
                </a:solidFill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buNone/>
              <a:defRPr b="1" sz="3600">
                <a:solidFill>
                  <a:schemeClr val="dk2"/>
                </a:solidFill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buNone/>
              <a:defRPr b="1" sz="3600">
                <a:solidFill>
                  <a:schemeClr val="dk2"/>
                </a:solidFill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buNone/>
              <a:defRPr b="1" sz="3600">
                <a:solidFill>
                  <a:schemeClr val="dk2"/>
                </a:solidFill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buNone/>
              <a:defRPr b="1" sz="3600">
                <a:solidFill>
                  <a:schemeClr val="dk2"/>
                </a:solidFill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buNone/>
              <a:defRPr b="1"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0.png" Type="http://schemas.openxmlformats.org/officeDocument/2006/relationships/image" Id="rId4"/><Relationship Target="http://korean.cuk.edu" Type="http://schemas.openxmlformats.org/officeDocument/2006/relationships/hyperlink" TargetMode="External" Id="rId3"/><Relationship Target="../media/image07.png" Type="http://schemas.openxmlformats.org/officeDocument/2006/relationships/image" Id="rId6"/><Relationship Target="../media/image20.png" Type="http://schemas.openxmlformats.org/officeDocument/2006/relationships/image" Id="rId5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5.xml" Type="http://schemas.openxmlformats.org/officeDocument/2006/relationships/slideLayout" Id="rId1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5.xml" Type="http://schemas.openxmlformats.org/officeDocument/2006/relationships/slideLayout" Id="rId1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24.png" Type="http://schemas.openxmlformats.org/officeDocument/2006/relationships/image" Id="rId10"/><Relationship Target="../media/image04.png" Type="http://schemas.openxmlformats.org/officeDocument/2006/relationships/image" Id="rId4"/><Relationship Target="../media/image25.png" Type="http://schemas.openxmlformats.org/officeDocument/2006/relationships/image" Id="rId11"/><Relationship Target="../media/image30.png" Type="http://schemas.openxmlformats.org/officeDocument/2006/relationships/image" Id="rId3"/><Relationship Target="../media/image22.png" Type="http://schemas.openxmlformats.org/officeDocument/2006/relationships/image" Id="rId9"/><Relationship Target="../media/image21.png" Type="http://schemas.openxmlformats.org/officeDocument/2006/relationships/image" Id="rId6"/><Relationship Target="../media/image28.png" Type="http://schemas.openxmlformats.org/officeDocument/2006/relationships/image" Id="rId5"/><Relationship Target="../media/image26.png" Type="http://schemas.openxmlformats.org/officeDocument/2006/relationships/image" Id="rId8"/><Relationship Target="../media/image29.png" Type="http://schemas.openxmlformats.org/officeDocument/2006/relationships/image" Id="rId7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6.xml" Type="http://schemas.openxmlformats.org/officeDocument/2006/relationships/slideLayout" Id="rId1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7.xml" Type="http://schemas.openxmlformats.org/officeDocument/2006/relationships/slideLayout" Id="rId1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7.xml" Type="http://schemas.openxmlformats.org/officeDocument/2006/relationships/slideLayout" Id="rId1"/><Relationship Target="../media/image42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33.png" Type="http://schemas.openxmlformats.org/officeDocument/2006/relationships/image" Id="rId4"/><Relationship Target="../media/image36.png" Type="http://schemas.openxmlformats.org/officeDocument/2006/relationships/image" Id="rId3"/><Relationship Target="../media/image34.png" Type="http://schemas.openxmlformats.org/officeDocument/2006/relationships/image" Id="rId6"/><Relationship Target="../media/image31.png" Type="http://schemas.openxmlformats.org/officeDocument/2006/relationships/image" Id="rId5"/><Relationship Target="../media/image35.png" Type="http://schemas.openxmlformats.org/officeDocument/2006/relationships/image" Id="rId7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7.xml" Type="http://schemas.openxmlformats.org/officeDocument/2006/relationships/slideLayout" Id="rId1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5.xml" Type="http://schemas.openxmlformats.org/officeDocument/2006/relationships/slideLayout" Id="rId1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7.xml" Type="http://schemas.openxmlformats.org/officeDocument/2006/relationships/slideLayout" Id="rId1"/><Relationship Target="../media/image27.png" Type="http://schemas.openxmlformats.org/officeDocument/2006/relationships/image" Id="rId3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32.png" Type="http://schemas.openxmlformats.org/officeDocument/2006/relationships/image" Id="rId3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7.xml" Type="http://schemas.openxmlformats.org/officeDocument/2006/relationships/slideLayout" Id="rId1"/><Relationship Target="../media/image54.png" Type="http://schemas.openxmlformats.org/officeDocument/2006/relationships/image" Id="rId4"/><Relationship Target="../media/image37.png" Type="http://schemas.openxmlformats.org/officeDocument/2006/relationships/image" Id="rId3"/><Relationship Target="../media/image41.png" Type="http://schemas.openxmlformats.org/officeDocument/2006/relationships/image" Id="rId6"/><Relationship Target="../media/image43.png" Type="http://schemas.openxmlformats.org/officeDocument/2006/relationships/image" Id="rId5"/><Relationship Target="../media/image48.png" Type="http://schemas.openxmlformats.org/officeDocument/2006/relationships/image" Id="rId7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4.xml" Type="http://schemas.openxmlformats.org/officeDocument/2006/relationships/slideLayout" Id="rId1"/><Relationship Target="../media/image08.png" Type="http://schemas.openxmlformats.org/officeDocument/2006/relationships/image" Id="rId10"/><Relationship Target="../media/image40.png" Type="http://schemas.openxmlformats.org/officeDocument/2006/relationships/image" Id="rId4"/><Relationship Target="../media/image68.png" Type="http://schemas.openxmlformats.org/officeDocument/2006/relationships/image" Id="rId3"/><Relationship Target="../media/image38.png" Type="http://schemas.openxmlformats.org/officeDocument/2006/relationships/image" Id="rId9"/><Relationship Target="../media/image69.png" Type="http://schemas.openxmlformats.org/officeDocument/2006/relationships/image" Id="rId6"/><Relationship Target="../media/image39.png" Type="http://schemas.openxmlformats.org/officeDocument/2006/relationships/image" Id="rId5"/><Relationship Target="../media/image44.png" Type="http://schemas.openxmlformats.org/officeDocument/2006/relationships/image" Id="rId8"/><Relationship Target="../media/image67.png" Type="http://schemas.openxmlformats.org/officeDocument/2006/relationships/image" Id="rId7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51.png" Type="http://schemas.openxmlformats.org/officeDocument/2006/relationships/image" Id="rId4"/><Relationship Target="../media/image55.png" Type="http://schemas.openxmlformats.org/officeDocument/2006/relationships/image" Id="rId3"/><Relationship Target="../media/image46.png" Type="http://schemas.openxmlformats.org/officeDocument/2006/relationships/image" Id="rId6"/><Relationship Target="../media/image45.png" Type="http://schemas.openxmlformats.org/officeDocument/2006/relationships/image" Id="rId5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5.xml" Type="http://schemas.openxmlformats.org/officeDocument/2006/relationships/slideLayout" Id="rId1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5.xml" Type="http://schemas.openxmlformats.org/officeDocument/2006/relationships/slideLayout" Id="rId1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5.xml" Type="http://schemas.openxmlformats.org/officeDocument/2006/relationships/slideLayout" Id="rId1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52.png" Type="http://schemas.openxmlformats.org/officeDocument/2006/relationships/image" Id="rId3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47.png" Type="http://schemas.openxmlformats.org/officeDocument/2006/relationships/image" Id="rId4"/><Relationship Target="../media/image50.png" Type="http://schemas.openxmlformats.org/officeDocument/2006/relationships/image" Id="rId3"/><Relationship Target="../media/image49.png" Type="http://schemas.openxmlformats.org/officeDocument/2006/relationships/image" Id="rId5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7.xml" Type="http://schemas.openxmlformats.org/officeDocument/2006/relationships/slideLayout" Id="rId1"/></Relationships>
</file>

<file path=ppt/slides/_rels/slide30.xml.rels><?xml version="1.0" encoding="UTF-8" standalone="yes"?><Relationships xmlns="http://schemas.openxmlformats.org/package/2006/relationships"><Relationship Target="../notesSlides/notesSlide30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59.png" Type="http://schemas.openxmlformats.org/officeDocument/2006/relationships/image" Id="rId4"/><Relationship Target="../media/image53.png" Type="http://schemas.openxmlformats.org/officeDocument/2006/relationships/image" Id="rId3"/></Relationships>
</file>

<file path=ppt/slides/_rels/slide31.xml.rels><?xml version="1.0" encoding="UTF-8" standalone="yes"?><Relationships xmlns="http://schemas.openxmlformats.org/package/2006/relationships"><Relationship Target="../notesSlides/notesSlide31.xml" Type="http://schemas.openxmlformats.org/officeDocument/2006/relationships/notesSlide" Id="rId2"/><Relationship Target="../slideLayouts/slideLayout7.xml" Type="http://schemas.openxmlformats.org/officeDocument/2006/relationships/slideLayout" Id="rId1"/><Relationship Target="../media/image64.png" Type="http://schemas.openxmlformats.org/officeDocument/2006/relationships/image" Id="rId3"/></Relationships>
</file>

<file path=ppt/slides/_rels/slide32.xml.rels><?xml version="1.0" encoding="UTF-8" standalone="yes"?><Relationships xmlns="http://schemas.openxmlformats.org/package/2006/relationships"><Relationship Target="../notesSlides/notesSlide32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14.png" Type="http://schemas.openxmlformats.org/officeDocument/2006/relationships/image" Id="rId4"/><Relationship Target="../media/image56.png" Type="http://schemas.openxmlformats.org/officeDocument/2006/relationships/image" Id="rId3"/><Relationship Target="../media/image20.png" Type="http://schemas.openxmlformats.org/officeDocument/2006/relationships/image" Id="rId5"/></Relationships>
</file>

<file path=ppt/slides/_rels/slide33.xml.rels><?xml version="1.0" encoding="UTF-8" standalone="yes"?><Relationships xmlns="http://schemas.openxmlformats.org/package/2006/relationships"><Relationship Target="../notesSlides/notesSlide33.xml" Type="http://schemas.openxmlformats.org/officeDocument/2006/relationships/notesSlide" Id="rId2"/><Relationship Target="../slideLayouts/slideLayout7.xml" Type="http://schemas.openxmlformats.org/officeDocument/2006/relationships/slideLayout" Id="rId1"/><Relationship Target="http://youtube.com/v/j4GmEg7MWTY" Type="http://schemas.openxmlformats.org/officeDocument/2006/relationships/hyperlink" TargetMode="External" Id="rId4"/><Relationship Target="../media/image62.jpg" Type="http://schemas.openxmlformats.org/officeDocument/2006/relationships/image" Id="rId5"/></Relationships>
</file>

<file path=ppt/slides/_rels/slide34.xml.rels><?xml version="1.0" encoding="UTF-8" standalone="yes"?><Relationships xmlns="http://schemas.openxmlformats.org/package/2006/relationships"><Relationship Target="../media/image63.png" Type="http://schemas.openxmlformats.org/officeDocument/2006/relationships/image" Id="rId17"/><Relationship Target="../media/image04.png" Type="http://schemas.openxmlformats.org/officeDocument/2006/relationships/image" Id="rId16"/><Relationship Target="../media/image65.png" Type="http://schemas.openxmlformats.org/officeDocument/2006/relationships/image" Id="rId15"/><Relationship Target="../media/image66.png" Type="http://schemas.openxmlformats.org/officeDocument/2006/relationships/image" Id="rId14"/><Relationship Target="../notesSlides/notesSlide34.xml" Type="http://schemas.openxmlformats.org/officeDocument/2006/relationships/notesSlide" Id="rId2"/><Relationship Target="../media/image58.png" Type="http://schemas.openxmlformats.org/officeDocument/2006/relationships/image" Id="rId12"/><Relationship Target="../media/image60.png" Type="http://schemas.openxmlformats.org/officeDocument/2006/relationships/image" Id="rId13"/><Relationship Target="../slideLayouts/slideLayout2.xml" Type="http://schemas.openxmlformats.org/officeDocument/2006/relationships/slideLayout" Id="rId1"/><Relationship Target="http://ocw.korea.edu/" Type="http://schemas.openxmlformats.org/officeDocument/2006/relationships/hyperlink" TargetMode="External" Id="rId4"/><Relationship Target="http://i.youku.com/u/UMTMzNzAyMzU3Ng==" Type="http://schemas.openxmlformats.org/officeDocument/2006/relationships/hyperlink" TargetMode="External" Id="rId10"/><Relationship Target="../media/image61.png" Type="http://schemas.openxmlformats.org/officeDocument/2006/relationships/image" Id="rId3"/><Relationship Target="../media/image57.png" Type="http://schemas.openxmlformats.org/officeDocument/2006/relationships/image" Id="rId11"/><Relationship Target="http://tvcast.naver.com/cukkorean" Type="http://schemas.openxmlformats.org/officeDocument/2006/relationships/hyperlink" TargetMode="External" Id="rId9"/><Relationship Target="https://twitter.com/koreancuk" Type="http://schemas.openxmlformats.org/officeDocument/2006/relationships/hyperlink" TargetMode="External" Id="rId6"/><Relationship Target="https://www.facebook.com/qkorean" Type="http://schemas.openxmlformats.org/officeDocument/2006/relationships/hyperlink" TargetMode="External" Id="rId5"/><Relationship Target="http://www.youtube.com/channel/UCNjCmUDirLIsGkGkkHt3wWQ" Type="http://schemas.openxmlformats.org/officeDocument/2006/relationships/hyperlink" TargetMode="External" Id="rId8"/><Relationship Target="https://plus.google.com/103194811974596017904" Type="http://schemas.openxmlformats.org/officeDocument/2006/relationships/hyperlink" TargetMode="External" Id="rId7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7.xml" Type="http://schemas.openxmlformats.org/officeDocument/2006/relationships/slideLayout" Id="rId1"/><Relationship Target="../media/image03.gif" Type="http://schemas.openxmlformats.org/officeDocument/2006/relationships/image" Id="rId4"/><Relationship Target="../media/image01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2.png" Type="http://schemas.openxmlformats.org/officeDocument/2006/relationships/image" Id="rId4"/><Relationship Target="../media/image17.png" Type="http://schemas.openxmlformats.org/officeDocument/2006/relationships/image" Id="rId3"/><Relationship Target="../media/image04.png" Type="http://schemas.openxmlformats.org/officeDocument/2006/relationships/image" Id="rId5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8.png" Type="http://schemas.openxmlformats.org/officeDocument/2006/relationships/image" Id="rId4"/><Relationship Target="../media/image38.png" Type="http://schemas.openxmlformats.org/officeDocument/2006/relationships/image" Id="rId3"/><Relationship Target="../media/image14.png" Type="http://schemas.openxmlformats.org/officeDocument/2006/relationships/image" Id="rId9"/><Relationship Target="../media/image06.png" Type="http://schemas.openxmlformats.org/officeDocument/2006/relationships/image" Id="rId6"/><Relationship Target="../media/image09.png" Type="http://schemas.openxmlformats.org/officeDocument/2006/relationships/image" Id="rId5"/><Relationship Target="../media/image10.png" Type="http://schemas.openxmlformats.org/officeDocument/2006/relationships/image" Id="rId8"/><Relationship Target="../media/image05.png" Type="http://schemas.openxmlformats.org/officeDocument/2006/relationships/image" Id="rId7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6.png" Type="http://schemas.openxmlformats.org/officeDocument/2006/relationships/image" Id="rId4"/><Relationship Target="../media/image09.png" Type="http://schemas.openxmlformats.org/officeDocument/2006/relationships/image" Id="rId3"/><Relationship Target="../media/image20.png" Type="http://schemas.openxmlformats.org/officeDocument/2006/relationships/image" Id="rId6"/><Relationship Target="../media/image04.png" Type="http://schemas.openxmlformats.org/officeDocument/2006/relationships/image" Id="rId5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11.png" Type="http://schemas.openxmlformats.org/officeDocument/2006/relationships/image" Id="rId4"/><Relationship Target="../media/image13.png" Type="http://schemas.openxmlformats.org/officeDocument/2006/relationships/image" Id="rId3"/><Relationship Target="../media/image19.png" Type="http://schemas.openxmlformats.org/officeDocument/2006/relationships/image" Id="rId9"/><Relationship Target="../media/image15.png" Type="http://schemas.openxmlformats.org/officeDocument/2006/relationships/image" Id="rId6"/><Relationship Target="../media/image12.png" Type="http://schemas.openxmlformats.org/officeDocument/2006/relationships/image" Id="rId5"/><Relationship Target="../media/image16.png" Type="http://schemas.openxmlformats.org/officeDocument/2006/relationships/image" Id="rId8"/><Relationship Target="../media/image18.png" Type="http://schemas.openxmlformats.org/officeDocument/2006/relationships/image" Id="rId7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11.png" Type="http://schemas.openxmlformats.org/officeDocument/2006/relationships/image" Id="rId4"/><Relationship Target="../media/image13.png" Type="http://schemas.openxmlformats.org/officeDocument/2006/relationships/image" Id="rId3"/><Relationship Target="../media/image18.png" Type="http://schemas.openxmlformats.org/officeDocument/2006/relationships/image" Id="rId6"/><Relationship Target="../media/image15.png" Type="http://schemas.openxmlformats.org/officeDocument/2006/relationships/image" Id="rId5"/><Relationship Target="../media/image23.png" Type="http://schemas.openxmlformats.org/officeDocument/2006/relationships/image" Id="rId7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" name="Shape 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" name="Shape 43"/>
          <p:cNvSpPr txBox="1"/>
          <p:nvPr>
            <p:ph type="ctrTitle"/>
          </p:nvPr>
        </p:nvSpPr>
        <p:spPr>
          <a:xfrm>
            <a:off y="1054126" x="685800"/>
            <a:ext cy="2261100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“Quick Korean”</a:t>
            </a:r>
          </a:p>
        </p:txBody>
      </p:sp>
      <p:sp>
        <p:nvSpPr>
          <p:cNvPr id="44" name="Shape 44"/>
          <p:cNvSpPr txBox="1"/>
          <p:nvPr>
            <p:ph idx="1" type="subTitle"/>
          </p:nvPr>
        </p:nvSpPr>
        <p:spPr>
          <a:xfrm>
            <a:off y="3896921" x="685800"/>
            <a:ext cy="460800" cx="77724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u="sng" lang="en">
                <a:solidFill>
                  <a:srgbClr val="D3C5B7"/>
                </a:solidFill>
                <a:hlinkClick r:id="rId3"/>
              </a:rPr>
              <a:t>http://korean.cuk.edu</a:t>
            </a:r>
          </a:p>
        </p:txBody>
      </p:sp>
      <p:pic>
        <p:nvPicPr>
          <p:cNvPr id="45" name="Shape 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73100" x="685800"/>
            <a:ext cy="581025" cx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Shape 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1785175" x="370900"/>
            <a:ext cy="1789125" cx="840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47"/>
          <p:cNvPicPr preferRelativeResize="0"/>
          <p:nvPr/>
        </p:nvPicPr>
        <p:blipFill>
          <a:blip r:embed="rId6">
            <a:alphaModFix amt="30000"/>
          </a:blip>
          <a:stretch>
            <a:fillRect/>
          </a:stretch>
        </p:blipFill>
        <p:spPr>
          <a:xfrm>
            <a:off y="473100" x="6816853"/>
            <a:ext cy="1312074" cx="1641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graphicFrame>
        <p:nvGraphicFramePr>
          <p:cNvPr id="179" name="Shape 179"/>
          <p:cNvGraphicFramePr/>
          <p:nvPr/>
        </p:nvGraphicFramePr>
        <p:xfrm>
          <a:off y="1487862" x="1492362"/>
          <a:ext cy="3000000" cx="3000000"/>
        </p:xfrm>
        <a:graphic>
          <a:graphicData uri="http://schemas.openxmlformats.org/drawingml/2006/table">
            <a:tbl>
              <a:tblPr>
                <a:noFill/>
                <a:tableStyleId>{724925AB-55ED-49A6-93E2-6B07AB1E0992}</a:tableStyleId>
              </a:tblPr>
              <a:tblGrid>
                <a:gridCol w="552525"/>
                <a:gridCol w="552525"/>
                <a:gridCol w="552525"/>
                <a:gridCol w="552525"/>
                <a:gridCol w="552525"/>
                <a:gridCol w="552525"/>
                <a:gridCol w="552525"/>
                <a:gridCol w="552525"/>
                <a:gridCol w="552525"/>
                <a:gridCol w="552525"/>
                <a:gridCol w="552525"/>
                <a:gridCol w="552525"/>
              </a:tblGrid>
              <a:tr h="746325"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746325"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746325"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746325"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>
                    <a:lnL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D3C5B7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</a:tbl>
          </a:graphicData>
        </a:graphic>
      </p:graphicFrame>
      <p:sp>
        <p:nvSpPr>
          <p:cNvPr id="180" name="Shape 180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“Quick Korean” Growth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y="1327850" x="690462"/>
            <a:ext cy="3197399" cx="80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Level 4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Level 3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Level 2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Level 1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y="4473175" x="1492362"/>
            <a:ext cy="288000" cx="6630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200" lang="en"/>
              <a:t>    Dec 13  Jan 14     Feb       Mar       Apr       May      June      July       Aug     Sept     Oct 14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y="2350412" x="4166912"/>
            <a:ext cy="219600" cx="1065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D3C5B7"/>
                </a:solidFill>
                <a:latin typeface="Oswald"/>
                <a:ea typeface="Oswald"/>
                <a:cs typeface="Oswald"/>
                <a:sym typeface="Oswald"/>
              </a:rPr>
              <a:t>April 28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y="1588670" x="7387937"/>
            <a:ext cy="571500" cx="1065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D3C5B7"/>
                </a:solidFill>
                <a:latin typeface="Oswald"/>
                <a:ea typeface="Oswald"/>
                <a:cs typeface="Oswald"/>
                <a:sym typeface="Oswald"/>
              </a:rPr>
              <a:t>October 22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1200" lang="en">
                <a:solidFill>
                  <a:srgbClr val="D3C5B7"/>
                </a:solidFill>
                <a:latin typeface="Oswald"/>
                <a:ea typeface="Oswald"/>
                <a:cs typeface="Oswald"/>
                <a:sym typeface="Oswald"/>
              </a:rPr>
              <a:t>L1 Spanish filming begins</a:t>
            </a:r>
          </a:p>
        </p:txBody>
      </p:sp>
      <p:cxnSp>
        <p:nvCxnSpPr>
          <p:cNvPr id="185" name="Shape 185"/>
          <p:cNvCxnSpPr>
            <a:stCxn id="186" idx="1"/>
            <a:endCxn id="187" idx="3"/>
          </p:cNvCxnSpPr>
          <p:nvPr/>
        </p:nvCxnSpPr>
        <p:spPr>
          <a:xfrm rot="10800000" flipH="1">
            <a:off y="3756687" x="1531887"/>
            <a:ext cy="201000" cx="489600"/>
          </a:xfrm>
          <a:prstGeom prst="straightConnector1">
            <a:avLst/>
          </a:prstGeom>
          <a:noFill/>
          <a:ln w="38100" cap="flat">
            <a:solidFill>
              <a:schemeClr val="dk2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188" name="Shape 188"/>
          <p:cNvCxnSpPr>
            <a:stCxn id="187" idx="3"/>
            <a:endCxn id="189" idx="7"/>
          </p:cNvCxnSpPr>
          <p:nvPr/>
        </p:nvCxnSpPr>
        <p:spPr>
          <a:xfrm rot="10800000" flipH="1">
            <a:off y="2934549" x="2021412"/>
            <a:ext cy="822000" cx="944400"/>
          </a:xfrm>
          <a:prstGeom prst="straightConnector1">
            <a:avLst/>
          </a:prstGeom>
          <a:noFill/>
          <a:ln w="38100" cap="flat">
            <a:solidFill>
              <a:schemeClr val="dk2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190" name="Shape 190"/>
          <p:cNvCxnSpPr>
            <a:stCxn id="189" idx="3"/>
            <a:endCxn id="191" idx="7"/>
          </p:cNvCxnSpPr>
          <p:nvPr/>
        </p:nvCxnSpPr>
        <p:spPr>
          <a:xfrm rot="10800000" flipH="1">
            <a:off y="2177949" x="2879262"/>
            <a:ext cy="843000" cx="1863600"/>
          </a:xfrm>
          <a:prstGeom prst="straightConnector1">
            <a:avLst/>
          </a:prstGeom>
          <a:noFill/>
          <a:ln w="38100" cap="flat">
            <a:solidFill>
              <a:schemeClr val="dk2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192" name="Shape 192"/>
          <p:cNvCxnSpPr>
            <a:stCxn id="191" idx="2"/>
            <a:endCxn id="193" idx="3"/>
          </p:cNvCxnSpPr>
          <p:nvPr/>
        </p:nvCxnSpPr>
        <p:spPr>
          <a:xfrm rot="10800000" flipH="1">
            <a:off y="1528925" x="4638512"/>
            <a:ext cy="692400" cx="2199900"/>
          </a:xfrm>
          <a:prstGeom prst="straightConnector1">
            <a:avLst/>
          </a:prstGeom>
          <a:noFill/>
          <a:ln w="38100" cap="flat">
            <a:solidFill>
              <a:schemeClr val="dk2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194" name="Shape 194"/>
          <p:cNvCxnSpPr>
            <a:stCxn id="193" idx="6"/>
            <a:endCxn id="195" idx="6"/>
          </p:cNvCxnSpPr>
          <p:nvPr/>
        </p:nvCxnSpPr>
        <p:spPr>
          <a:xfrm>
            <a:off y="1485575" x="6942937"/>
            <a:ext cy="0" cx="1038900"/>
          </a:xfrm>
          <a:prstGeom prst="straightConnector1">
            <a:avLst/>
          </a:prstGeom>
          <a:noFill/>
          <a:ln w="38100" cap="flat">
            <a:solidFill>
              <a:schemeClr val="dk2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187" name="Shape 187"/>
          <p:cNvSpPr/>
          <p:nvPr/>
        </p:nvSpPr>
        <p:spPr>
          <a:xfrm>
            <a:off y="3652075" x="2003487"/>
            <a:ext cy="122400" cx="122400"/>
          </a:xfrm>
          <a:prstGeom prst="ellipse">
            <a:avLst/>
          </a:prstGeom>
          <a:solidFill>
            <a:schemeClr val="lt2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/>
        </p:nvSpPr>
        <p:spPr>
          <a:xfrm>
            <a:off y="2916475" x="2861337"/>
            <a:ext cy="122400" cx="122400"/>
          </a:xfrm>
          <a:prstGeom prst="ellipse">
            <a:avLst/>
          </a:prstGeom>
          <a:solidFill>
            <a:schemeClr val="lt2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/>
          <p:nvPr/>
        </p:nvSpPr>
        <p:spPr>
          <a:xfrm>
            <a:off y="2160125" x="4638512"/>
            <a:ext cy="122400" cx="122400"/>
          </a:xfrm>
          <a:prstGeom prst="ellipse">
            <a:avLst/>
          </a:prstGeom>
          <a:solidFill>
            <a:schemeClr val="lt2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 txBox="1"/>
          <p:nvPr/>
        </p:nvSpPr>
        <p:spPr>
          <a:xfrm>
            <a:off y="3086137" x="2389737"/>
            <a:ext cy="219600" cx="1065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D3C5B7"/>
                </a:solidFill>
                <a:latin typeface="Oswald"/>
                <a:ea typeface="Oswald"/>
                <a:cs typeface="Oswald"/>
                <a:sym typeface="Oswald"/>
              </a:rPr>
              <a:t>January 20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y="1588662" x="6348937"/>
            <a:ext cy="219600" cx="1065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D3C5B7"/>
                </a:solidFill>
                <a:latin typeface="Oswald"/>
                <a:ea typeface="Oswald"/>
                <a:cs typeface="Oswald"/>
                <a:sym typeface="Oswald"/>
              </a:rPr>
              <a:t>August 25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y="3847887" x="1531887"/>
            <a:ext cy="219600" cx="1065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D3C5B7"/>
                </a:solidFill>
                <a:latin typeface="Oswald"/>
                <a:ea typeface="Oswald"/>
                <a:cs typeface="Oswald"/>
                <a:sym typeface="Oswald"/>
              </a:rPr>
              <a:t>December 4</a:t>
            </a:r>
          </a:p>
        </p:txBody>
      </p:sp>
      <p:sp>
        <p:nvSpPr>
          <p:cNvPr id="193" name="Shape 193"/>
          <p:cNvSpPr/>
          <p:nvPr/>
        </p:nvSpPr>
        <p:spPr>
          <a:xfrm>
            <a:off y="1424375" x="6820537"/>
            <a:ext cy="122400" cx="122400"/>
          </a:xfrm>
          <a:prstGeom prst="ellipse">
            <a:avLst/>
          </a:prstGeom>
          <a:solidFill>
            <a:schemeClr val="lt2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/>
          <p:nvPr/>
        </p:nvSpPr>
        <p:spPr>
          <a:xfrm>
            <a:off y="1424362" x="7859537"/>
            <a:ext cy="122400" cx="122400"/>
          </a:xfrm>
          <a:prstGeom prst="ellipse">
            <a:avLst/>
          </a:prstGeom>
          <a:solidFill>
            <a:schemeClr val="lt2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" name="Shape 2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Impressive Numbers</a:t>
            </a:r>
          </a:p>
        </p:txBody>
      </p:sp>
      <p:sp>
        <p:nvSpPr>
          <p:cNvPr id="203" name="Shape 203"/>
          <p:cNvSpPr/>
          <p:nvPr/>
        </p:nvSpPr>
        <p:spPr>
          <a:xfrm>
            <a:off y="1486850" x="946912"/>
            <a:ext cy="3092099" cx="3092099"/>
          </a:xfrm>
          <a:prstGeom prst="flowChartConnector">
            <a:avLst/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sz="54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110,693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people</a:t>
            </a:r>
          </a:p>
        </p:txBody>
      </p:sp>
      <p:sp>
        <p:nvSpPr>
          <p:cNvPr id="204" name="Shape 204"/>
          <p:cNvSpPr/>
          <p:nvPr/>
        </p:nvSpPr>
        <p:spPr>
          <a:xfrm>
            <a:off y="2778225" x="5256762"/>
            <a:ext cy="1663800" cx="1663800"/>
          </a:xfrm>
          <a:prstGeom prst="flowChartConnector">
            <a:avLst/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4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705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2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cities</a:t>
            </a:r>
          </a:p>
        </p:txBody>
      </p:sp>
      <p:sp>
        <p:nvSpPr>
          <p:cNvPr id="205" name="Shape 205"/>
          <p:cNvSpPr/>
          <p:nvPr/>
        </p:nvSpPr>
        <p:spPr>
          <a:xfrm>
            <a:off y="1725425" x="3988412"/>
            <a:ext cy="1663800" cx="1663800"/>
          </a:xfrm>
          <a:prstGeom prst="flowChartConnector">
            <a:avLst/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4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71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2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countries</a:t>
            </a:r>
          </a:p>
        </p:txBody>
      </p:sp>
      <p:sp>
        <p:nvSpPr>
          <p:cNvPr id="206" name="Shape 206"/>
          <p:cNvSpPr/>
          <p:nvPr/>
        </p:nvSpPr>
        <p:spPr>
          <a:xfrm>
            <a:off y="1725425" x="6533287"/>
            <a:ext cy="1663800" cx="1663800"/>
          </a:xfrm>
          <a:prstGeom prst="flowChartConnector">
            <a:avLst/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50-100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weekly registrations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Top Scholars</a:t>
            </a:r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242050" x="519250"/>
            <a:ext cy="2796699" cx="183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360195" x="2895450"/>
            <a:ext cy="1006709" cx="100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1360187" x="4141787"/>
            <a:ext cy="1006724" cx="100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4165525" x="2530775"/>
            <a:ext cy="333375" cx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1360187" x="5388150"/>
            <a:ext cy="1006725" cx="10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8">
            <a:alphaModFix/>
          </a:blip>
          <a:srcRect t="0" b="0" r="21346" l="21006"/>
          <a:stretch/>
        </p:blipFill>
        <p:spPr>
          <a:xfrm>
            <a:off y="1360187" x="6634500"/>
            <a:ext cy="1006725" cx="116066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y="4498900" x="2412375"/>
            <a:ext cy="381899" cx="3042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Prof. Kishim Nam </a:t>
            </a:r>
            <a:r>
              <a:rPr sz="1000" lang="en"/>
              <a:t>(1, 2, 8)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y="4023400" x="6394875"/>
            <a:ext cy="857400" cx="1794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000" lang="en"/>
              <a:t>Prof. Hyunhwa Kang (2, 5, 6)</a:t>
            </a:r>
          </a:p>
          <a:p>
            <a:pPr rtl="0">
              <a:spcBef>
                <a:spcPts val="0"/>
              </a:spcBef>
              <a:buNone/>
            </a:pPr>
            <a:r>
              <a:rPr sz="1000" lang="en"/>
              <a:t>Prof. Mijin Won (2, 3)</a:t>
            </a:r>
          </a:p>
          <a:p>
            <a:pPr rtl="0">
              <a:spcBef>
                <a:spcPts val="0"/>
              </a:spcBef>
              <a:buNone/>
            </a:pPr>
            <a:r>
              <a:rPr sz="1000" lang="en"/>
              <a:t>Prof. Yumi Kim (4, 7)</a:t>
            </a:r>
          </a:p>
          <a:p>
            <a:pPr rtl="0">
              <a:spcBef>
                <a:spcPts val="0"/>
              </a:spcBef>
              <a:buNone/>
            </a:pPr>
            <a:r>
              <a:rPr sz="1000" lang="en"/>
              <a:t>Prof. Eunkyung Nam (1, 7)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n"/>
              <a:t>Prof. Jeongeun Kim (1, 7)</a:t>
            </a:r>
          </a:p>
        </p:txBody>
      </p:sp>
      <p:pic>
        <p:nvPicPr>
          <p:cNvPr id="220" name="Shape 2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y="2562925" x="4468600"/>
            <a:ext cy="333375" cx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y="3053425" x="4516225"/>
            <a:ext cy="342900" cx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/>
          <p:nvPr/>
        </p:nvSpPr>
        <p:spPr>
          <a:xfrm>
            <a:off y="3552400" x="3301325"/>
            <a:ext cy="333300" cx="4267199"/>
          </a:xfrm>
          <a:prstGeom prst="rect">
            <a:avLst/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3" name="Shape 2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y="3553450" x="3339425"/>
            <a:ext cy="342899" cx="4190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y="1280212" x="3754125"/>
            <a:ext cy="273900" cx="266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1000" lang="en"/>
              <a:t>1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y="1280212" x="5016200"/>
            <a:ext cy="273900" cx="266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2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y="1280212" x="6278275"/>
            <a:ext cy="273900" cx="266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3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y="1280212" x="7762200"/>
            <a:ext cy="273900" cx="266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4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y="2434787" x="6106900"/>
            <a:ext cy="273900" cx="266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5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y="2896287" x="6106900"/>
            <a:ext cy="273900" cx="266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6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y="3396312" x="7568525"/>
            <a:ext cy="273900" cx="266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7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y="4023387" x="4264325"/>
            <a:ext cy="273900" cx="266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8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6" name="Shape 236"/>
          <p:cNvSpPr txBox="1"/>
          <p:nvPr>
            <p:ph idx="1" type="body"/>
          </p:nvPr>
        </p:nvSpPr>
        <p:spPr>
          <a:xfrm>
            <a:off y="4276652" x="372035"/>
            <a:ext cy="649199" cx="83999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Need I say more?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y="748725" x="619950"/>
            <a:ext cy="3027299" cx="7904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20000" lang="en">
                <a:solidFill>
                  <a:srgbClr val="8C0028"/>
                </a:solidFill>
                <a:latin typeface="Oswald"/>
                <a:ea typeface="Oswald"/>
                <a:cs typeface="Oswald"/>
                <a:sym typeface="Oswald"/>
              </a:rPr>
              <a:t>FREE!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2" name="Shape 242"/>
          <p:cNvSpPr/>
          <p:nvPr/>
        </p:nvSpPr>
        <p:spPr>
          <a:xfrm>
            <a:off y="1025700" x="3025950"/>
            <a:ext cy="3092099" cx="3092099"/>
          </a:xfrm>
          <a:prstGeom prst="flowChartConnector">
            <a:avLst/>
          </a:prstGeom>
          <a:solidFill>
            <a:srgbClr val="8C0028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68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WHY</a:t>
            </a:r>
          </a:p>
          <a:p>
            <a:pPr algn="ctr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y="3312250" x="3405900"/>
            <a:ext cy="315600" cx="2332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0CCF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4" name="Shape 244"/>
          <p:cNvSpPr txBox="1"/>
          <p:nvPr/>
        </p:nvSpPr>
        <p:spPr>
          <a:xfrm>
            <a:off y="2829850" x="3072000"/>
            <a:ext cy="4823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24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learn Korean?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9" name="Shape 249"/>
          <p:cNvSpPr/>
          <p:nvPr/>
        </p:nvSpPr>
        <p:spPr>
          <a:xfrm>
            <a:off y="1149975" x="1160175"/>
            <a:ext cy="2831100" cx="2831100"/>
          </a:xfrm>
          <a:prstGeom prst="ellipse">
            <a:avLst/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2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80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y="3126575" x="1455225"/>
            <a:ext cy="598199" cx="2240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million speakers</a:t>
            </a:r>
          </a:p>
        </p:txBody>
      </p:sp>
      <p:sp>
        <p:nvSpPr>
          <p:cNvPr id="251" name="Shape 251"/>
          <p:cNvSpPr/>
          <p:nvPr/>
        </p:nvSpPr>
        <p:spPr>
          <a:xfrm>
            <a:off y="885925" x="3814587"/>
            <a:ext cy="1663800" cx="1663800"/>
          </a:xfrm>
          <a:prstGeom prst="flowChartConnector">
            <a:avLst/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4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13</a:t>
            </a:r>
            <a:r>
              <a:rPr sz="24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Most spoken</a:t>
            </a:r>
          </a:p>
        </p:txBody>
      </p:sp>
      <p:sp>
        <p:nvSpPr>
          <p:cNvPr id="252" name="Shape 252"/>
          <p:cNvSpPr/>
          <p:nvPr/>
        </p:nvSpPr>
        <p:spPr>
          <a:xfrm>
            <a:off y="2593775" x="3814587"/>
            <a:ext cy="1663800" cx="1663800"/>
          </a:xfrm>
          <a:prstGeom prst="flowChartConnector">
            <a:avLst/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4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13</a:t>
            </a:r>
            <a:r>
              <a:rPr sz="24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Largest GDP</a:t>
            </a:r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712422" x="6277650"/>
            <a:ext cy="1706199" cx="170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Not to mention...</a:t>
            </a:r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736325" x="4772025"/>
            <a:ext cy="1675399" cx="13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736325" x="6538550"/>
            <a:ext cy="1770599" cx="177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/>
          <p:nvPr/>
        </p:nvSpPr>
        <p:spPr>
          <a:xfrm>
            <a:off y="1574425" x="1071300"/>
            <a:ext cy="2831100" cx="2831100"/>
          </a:xfrm>
          <a:prstGeom prst="ellipse">
            <a:avLst/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2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6</a:t>
            </a:r>
            <a:r>
              <a:rPr sz="6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y="3551025" x="1366350"/>
            <a:ext cy="598199" cx="2240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8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Largest Exporter*</a:t>
            </a:r>
          </a:p>
        </p:txBody>
      </p:sp>
      <p:pic>
        <p:nvPicPr>
          <p:cNvPr id="263" name="Shape 2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1699929" x="4724350"/>
            <a:ext cy="322299" cx="95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1699920" x="5883232"/>
            <a:ext cy="322300" cx="73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7">
            <a:alphaModFix/>
          </a:blip>
          <a:srcRect t="25490" b="26333" r="50147" l="0"/>
          <a:stretch/>
        </p:blipFill>
        <p:spPr>
          <a:xfrm>
            <a:off y="1659650" x="6819250"/>
            <a:ext cy="362574" cx="6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 rotWithShape="1">
          <a:blip r:embed="rId7">
            <a:alphaModFix/>
          </a:blip>
          <a:srcRect t="25490" b="26333" r="0" l="50147"/>
          <a:stretch/>
        </p:blipFill>
        <p:spPr>
          <a:xfrm>
            <a:off y="1659650" x="7663875"/>
            <a:ext cy="362574" cx="64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 txBox="1"/>
          <p:nvPr/>
        </p:nvSpPr>
        <p:spPr>
          <a:xfrm>
            <a:off y="2355450" x="4683125"/>
            <a:ext cy="322200" cx="1770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*Even pop culture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1" name="Shape 2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2" name="Shape 272"/>
          <p:cNvSpPr/>
          <p:nvPr/>
        </p:nvSpPr>
        <p:spPr>
          <a:xfrm>
            <a:off y="1025700" x="3025950"/>
            <a:ext cy="3092099" cx="3092099"/>
          </a:xfrm>
          <a:prstGeom prst="flowChartConnector">
            <a:avLst/>
          </a:prstGeom>
          <a:solidFill>
            <a:srgbClr val="8C0028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68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WHY</a:t>
            </a:r>
          </a:p>
          <a:p>
            <a:pPr algn="ctr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y="3312250" x="3405900"/>
            <a:ext cy="315600" cx="2332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0CCF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4" name="Shape 274"/>
          <p:cNvSpPr txBox="1"/>
          <p:nvPr/>
        </p:nvSpPr>
        <p:spPr>
          <a:xfrm>
            <a:off y="2829850" x="3072000"/>
            <a:ext cy="4823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24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“Quick Korean”?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8" name="Shape 2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9" name="Shape 279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Vision</a:t>
            </a:r>
          </a:p>
        </p:txBody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y="1422150" x="1304550"/>
            <a:ext cy="2737200" cx="65348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latin typeface="La Belle Aurore"/>
                <a:ea typeface="La Belle Aurore"/>
                <a:cs typeface="La Belle Aurore"/>
                <a:sym typeface="La Belle Aurore"/>
              </a:rPr>
              <a:t>“Access to quality higher education is a right that </a:t>
            </a:r>
            <a:r>
              <a:rPr u="sng" lang="en">
                <a:latin typeface="La Belle Aurore"/>
                <a:ea typeface="La Belle Aurore"/>
                <a:cs typeface="La Belle Aurore"/>
                <a:sym typeface="La Belle Aurore"/>
              </a:rPr>
              <a:t>should be available to everyone.</a:t>
            </a:r>
            <a:r>
              <a:rPr lang="en">
                <a:latin typeface="La Belle Aurore"/>
                <a:ea typeface="La Belle Aurore"/>
                <a:cs typeface="La Belle Aurore"/>
                <a:sym typeface="La Belle Aurore"/>
              </a:rPr>
              <a:t> Learning is a lifelong process, an enlightening experience that goes well beyond the early stages of youth.”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>
              <a:latin typeface="La Belle Aurore"/>
              <a:ea typeface="La Belle Aurore"/>
              <a:cs typeface="La Belle Aurore"/>
              <a:sym typeface="La Belle Aurore"/>
            </a:endParaRP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4" name="Shape 2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5" name="Shape 285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Reasons for Creation</a:t>
            </a:r>
          </a:p>
        </p:txBody>
      </p:sp>
      <p:sp>
        <p:nvSpPr>
          <p:cNvPr id="286" name="Shape 286"/>
          <p:cNvSpPr/>
          <p:nvPr/>
        </p:nvSpPr>
        <p:spPr>
          <a:xfrm>
            <a:off y="1810300" x="1238787"/>
            <a:ext cy="1393500" cx="1393500"/>
          </a:xfrm>
          <a:prstGeom prst="ellipse">
            <a:avLst/>
          </a:prstGeom>
          <a:solidFill>
            <a:srgbClr val="D3C5B7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6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</a:p>
        </p:txBody>
      </p:sp>
      <p:sp>
        <p:nvSpPr>
          <p:cNvPr id="287" name="Shape 287"/>
          <p:cNvSpPr/>
          <p:nvPr/>
        </p:nvSpPr>
        <p:spPr>
          <a:xfrm>
            <a:off y="1810300" x="2996412"/>
            <a:ext cy="1393500" cx="1393500"/>
          </a:xfrm>
          <a:prstGeom prst="ellipse">
            <a:avLst/>
          </a:prstGeom>
          <a:solidFill>
            <a:srgbClr val="D3C5B7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6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</a:p>
        </p:txBody>
      </p:sp>
      <p:sp>
        <p:nvSpPr>
          <p:cNvPr id="288" name="Shape 288"/>
          <p:cNvSpPr/>
          <p:nvPr/>
        </p:nvSpPr>
        <p:spPr>
          <a:xfrm>
            <a:off y="1810300" x="4754037"/>
            <a:ext cy="1393500" cx="1393500"/>
          </a:xfrm>
          <a:prstGeom prst="ellipse">
            <a:avLst/>
          </a:prstGeom>
          <a:solidFill>
            <a:srgbClr val="D3C5B7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6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</a:p>
        </p:txBody>
      </p:sp>
      <p:sp>
        <p:nvSpPr>
          <p:cNvPr id="289" name="Shape 289"/>
          <p:cNvSpPr/>
          <p:nvPr/>
        </p:nvSpPr>
        <p:spPr>
          <a:xfrm>
            <a:off y="1810300" x="6511662"/>
            <a:ext cy="1393500" cx="1393500"/>
          </a:xfrm>
          <a:prstGeom prst="ellipse">
            <a:avLst/>
          </a:prstGeom>
          <a:solidFill>
            <a:srgbClr val="D3C5B7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6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y="3365700" x="1104700"/>
            <a:ext cy="773099" cx="1661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CUK teaching languages online since 2001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y="3365700" x="2862325"/>
            <a:ext cy="773099" cx="1661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Over 110,000 students need access from anywhere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y="3365700" x="4619950"/>
            <a:ext cy="773099" cx="1661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“Hallyu” &amp; immigrant interest increasing</a:t>
            </a:r>
          </a:p>
        </p:txBody>
      </p:sp>
      <p:sp>
        <p:nvSpPr>
          <p:cNvPr id="293" name="Shape 293"/>
          <p:cNvSpPr txBox="1"/>
          <p:nvPr/>
        </p:nvSpPr>
        <p:spPr>
          <a:xfrm>
            <a:off y="3365700" x="6377575"/>
            <a:ext cy="773099" cx="1661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Increasing foreign academics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" name="Shape 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2" name="Shape 52"/>
          <p:cNvPicPr preferRelativeResize="0"/>
          <p:nvPr/>
        </p:nvPicPr>
        <p:blipFill rotWithShape="1">
          <a:blip r:embed="rId3">
            <a:alphaModFix/>
          </a:blip>
          <a:srcRect t="12480" b="0" r="0" l="0"/>
          <a:stretch/>
        </p:blipFill>
        <p:spPr>
          <a:xfrm>
            <a:off y="233762" x="367500"/>
            <a:ext cy="4675975" cx="840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" name="Shape 2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8" name="Shape 298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Content</a:t>
            </a:r>
          </a:p>
        </p:txBody>
      </p:sp>
      <p:pic>
        <p:nvPicPr>
          <p:cNvPr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926850" x="5607700"/>
            <a:ext cy="998500" cx="1664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Shape 300"/>
          <p:cNvGrpSpPr/>
          <p:nvPr/>
        </p:nvGrpSpPr>
        <p:grpSpPr>
          <a:xfrm>
            <a:off y="1781187" x="1365045"/>
            <a:ext cy="1289800" cx="6091656"/>
            <a:chOff y="1779800" x="4133976"/>
            <a:chExt cy="1289800" cx="6229324"/>
          </a:xfrm>
        </p:grpSpPr>
        <p:sp>
          <p:nvSpPr>
            <p:cNvPr id="301" name="Shape 301"/>
            <p:cNvSpPr/>
            <p:nvPr/>
          </p:nvSpPr>
          <p:spPr>
            <a:xfrm flipH="1">
              <a:off y="1779800" x="9143554"/>
              <a:ext cy="1289800" cx="1219746"/>
            </a:xfrm>
            <a:prstGeom prst="flowChartOnlineStorage">
              <a:avLst/>
            </a:prstGeom>
            <a:solidFill>
              <a:srgbClr val="8C0028">
                <a:alpha val="6669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 flipH="1">
              <a:off y="1779800" x="4133976"/>
              <a:ext cy="1289800" cx="1219746"/>
            </a:xfrm>
            <a:prstGeom prst="flowChartOnlineStorage">
              <a:avLst/>
            </a:prstGeom>
            <a:solidFill>
              <a:srgbClr val="8C0028">
                <a:alpha val="4667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sz="6000" lang="en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1</a:t>
              </a:r>
            </a:p>
          </p:txBody>
        </p:sp>
        <p:sp>
          <p:nvSpPr>
            <p:cNvPr id="303" name="Shape 303"/>
            <p:cNvSpPr/>
            <p:nvPr/>
          </p:nvSpPr>
          <p:spPr>
            <a:xfrm flipH="1">
              <a:off y="1779800" x="5135469"/>
              <a:ext cy="1289800" cx="1219746"/>
            </a:xfrm>
            <a:prstGeom prst="flowChartOnlineStorage">
              <a:avLst/>
            </a:prstGeom>
            <a:solidFill>
              <a:srgbClr val="8C0028">
                <a:alpha val="6000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 flipH="1">
              <a:off y="1779800" x="6137675"/>
              <a:ext cy="1289800" cx="1219746"/>
            </a:xfrm>
            <a:prstGeom prst="flowChartOnlineStorage">
              <a:avLst/>
            </a:prstGeom>
            <a:solidFill>
              <a:srgbClr val="8C0028">
                <a:alpha val="7333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 flipH="1">
              <a:off y="1779800" x="7138478"/>
              <a:ext cy="1289800" cx="1219746"/>
            </a:xfrm>
            <a:prstGeom prst="flowChartOnlineStorage">
              <a:avLst/>
            </a:prstGeom>
            <a:solidFill>
              <a:srgbClr val="8C0028">
                <a:alpha val="8667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 rtl="0" lvl="0">
                <a:spcBef>
                  <a:spcPts val="0"/>
                </a:spcBef>
                <a:buNone/>
              </a:pPr>
              <a:r>
                <a:rPr sz="6000" lang="en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4</a:t>
              </a:r>
            </a:p>
          </p:txBody>
        </p:sp>
        <p:sp>
          <p:nvSpPr>
            <p:cNvPr id="306" name="Shape 306"/>
            <p:cNvSpPr/>
            <p:nvPr/>
          </p:nvSpPr>
          <p:spPr>
            <a:xfrm flipH="1">
              <a:off y="1779800" x="8141372"/>
              <a:ext cy="1289800" cx="1219746"/>
            </a:xfrm>
            <a:prstGeom prst="flowChartOnlineStorage">
              <a:avLst/>
            </a:prstGeom>
            <a:solidFill>
              <a:srgbClr val="8C0028">
                <a:alpha val="6669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307" name="Shape 307"/>
            <p:cNvCxnSpPr>
              <a:stCxn id="303" idx="3"/>
            </p:cNvCxnSpPr>
            <p:nvPr/>
          </p:nvCxnSpPr>
          <p:spPr>
            <a:xfrm rot="10800000" flipH="1">
              <a:off y="2415400" x="5338760"/>
              <a:ext cy="9300" cx="1806900"/>
            </a:xfrm>
            <a:prstGeom prst="straightConnector1">
              <a:avLst/>
            </a:prstGeom>
            <a:noFill/>
            <a:ln w="76200" cap="flat">
              <a:solidFill>
                <a:schemeClr val="lt1"/>
              </a:solidFill>
              <a:prstDash val="dot"/>
              <a:round/>
              <a:headEnd w="lg" len="lg" type="none"/>
              <a:tailEnd w="lg" len="lg" type="triangle"/>
            </a:ln>
          </p:spPr>
        </p:cxnSp>
      </p:grpSp>
      <p:sp>
        <p:nvSpPr>
          <p:cNvPr id="308" name="Shape 308"/>
          <p:cNvSpPr txBox="1"/>
          <p:nvPr/>
        </p:nvSpPr>
        <p:spPr>
          <a:xfrm>
            <a:off y="3372050" x="1365050"/>
            <a:ext cy="1216499" cx="5821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buNone/>
            </a:pPr>
            <a:r>
              <a:rPr sz="2400" lang="en">
                <a:latin typeface="Oswald"/>
                <a:ea typeface="Oswald"/>
                <a:cs typeface="Oswald"/>
                <a:sym typeface="Oswald"/>
              </a:rPr>
              <a:t>Up to TOPIK Level 3 Vocab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sz="2400" lang="en">
                <a:latin typeface="Oswald"/>
                <a:ea typeface="Oswald"/>
                <a:cs typeface="Oswald"/>
                <a:sym typeface="Oswald"/>
              </a:rPr>
              <a:t>Up to TOPIK Level 4 Grammar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 t="0" b="0" r="457" l="0"/>
          <a:stretch/>
        </p:blipFill>
        <p:spPr>
          <a:xfrm>
            <a:off y="491375" x="1033900"/>
            <a:ext cy="4160775" cx="704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 t="0" b="8875" r="0" l="0"/>
          <a:stretch/>
        </p:blipFill>
        <p:spPr>
          <a:xfrm>
            <a:off y="758575" x="3060050"/>
            <a:ext cy="2138724" cx="379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 rotWithShape="1">
          <a:blip r:embed="rId3">
            <a:alphaModFix/>
          </a:blip>
          <a:srcRect t="36792" b="0" r="458" l="74233"/>
          <a:stretch/>
        </p:blipFill>
        <p:spPr>
          <a:xfrm>
            <a:off y="2022200" x="6274425"/>
            <a:ext cy="2629949" cx="179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5">
            <a:alphaModFix/>
          </a:blip>
          <a:srcRect t="8314" b="1700" r="1085" l="1076"/>
          <a:stretch/>
        </p:blipFill>
        <p:spPr>
          <a:xfrm>
            <a:off y="2317825" x="6465200"/>
            <a:ext cy="1725350" cx="140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3">
            <a:alphaModFix/>
          </a:blip>
          <a:srcRect t="66366" b="0" r="18587" l="70279"/>
          <a:stretch/>
        </p:blipFill>
        <p:spPr>
          <a:xfrm>
            <a:off y="3252725" x="6009525"/>
            <a:ext cy="1399425" cx="78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 rotWithShape="1">
          <a:blip r:embed="rId6">
            <a:alphaModFix/>
          </a:blip>
          <a:srcRect t="7443" b="3619" r="0" l="0"/>
          <a:stretch/>
        </p:blipFill>
        <p:spPr>
          <a:xfrm>
            <a:off y="3483200" x="6069825"/>
            <a:ext cy="938476" cx="6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 t="35852" b="0" r="50609" l="0"/>
          <a:stretch/>
        </p:blipFill>
        <p:spPr>
          <a:xfrm>
            <a:off y="1983125" x="1033900"/>
            <a:ext cy="2669024" cx="349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7">
            <a:alphaModFix/>
          </a:blip>
          <a:srcRect t="0" b="26443" r="0" l="0"/>
          <a:stretch/>
        </p:blipFill>
        <p:spPr>
          <a:xfrm>
            <a:off y="2102975" x="1525075"/>
            <a:ext cy="1699298" cx="288932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 txBox="1"/>
          <p:nvPr>
            <p:ph type="title"/>
          </p:nvPr>
        </p:nvSpPr>
        <p:spPr>
          <a:xfrm>
            <a:off y="139525" x="457200"/>
            <a:ext cy="13995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All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Devices 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5" name="Shape 3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Dedicated Channels</a:t>
            </a:r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18724" x="6155850"/>
            <a:ext cy="1553499" cx="2505601"/>
          </a:xfrm>
          <a:prstGeom prst="rect">
            <a:avLst/>
          </a:prstGeom>
          <a:noFill/>
          <a:ln w="9525" cap="flat">
            <a:solidFill>
              <a:srgbClr val="D3C5B7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328" name="Shape 3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351248" x="6155850"/>
            <a:ext cy="779750" cx="250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312425" x="709762"/>
            <a:ext cy="857400" cx="205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1416444" x="482552"/>
            <a:ext cy="1552005" cx="2505601"/>
          </a:xfrm>
          <a:prstGeom prst="rect">
            <a:avLst/>
          </a:prstGeom>
          <a:noFill/>
          <a:ln w="9525" cap="flat">
            <a:solidFill>
              <a:srgbClr val="D3C5B7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331" name="Shape 3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1419187" x="3319200"/>
            <a:ext cy="1552573" cx="2505598"/>
          </a:xfrm>
          <a:prstGeom prst="rect">
            <a:avLst/>
          </a:prstGeom>
          <a:noFill/>
          <a:ln w="9525" cap="flat">
            <a:solidFill>
              <a:srgbClr val="D3C5B7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332" name="Shape 3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y="3371477" x="3319200"/>
            <a:ext cy="739297" cx="250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 txBox="1"/>
          <p:nvPr/>
        </p:nvSpPr>
        <p:spPr>
          <a:xfrm>
            <a:off y="4297325" x="925512"/>
            <a:ext cy="357599" cx="1619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indent="457200">
              <a:spcBef>
                <a:spcPts val="0"/>
              </a:spcBef>
              <a:buNone/>
            </a:pPr>
            <a:r>
              <a:rPr lang="en"/>
              <a:t>     support: May 8, 2014</a:t>
            </a:r>
          </a:p>
        </p:txBody>
      </p:sp>
      <p:pic>
        <p:nvPicPr>
          <p:cNvPr id="334" name="Shape 3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y="4371125" x="977525"/>
            <a:ext cy="283799" cx="72975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y="4334225" x="6598801"/>
            <a:ext cy="357599" cx="1813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457200">
              <a:spcBef>
                <a:spcPts val="0"/>
              </a:spcBef>
              <a:buNone/>
            </a:pPr>
            <a:r>
              <a:rPr lang="en"/>
              <a:t>         support: </a:t>
            </a:r>
            <a:br>
              <a:rPr lang="en"/>
            </a:br>
            <a:r>
              <a:rPr lang="en"/>
              <a:t>May 9, 2014</a:t>
            </a:r>
          </a:p>
        </p:txBody>
      </p:sp>
      <p:pic>
        <p:nvPicPr>
          <p:cNvPr id="336" name="Shape 3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y="4408032" x="6647316"/>
            <a:ext cy="283800" cx="965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0" name="Shape 3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1" name="Shape 341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Downloads &amp; Textbook</a:t>
            </a:r>
          </a:p>
        </p:txBody>
      </p:sp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718825" x="1820800"/>
            <a:ext cy="2470000" cx="3498673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343" name="Shape 3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06005">
            <a:off y="1571341" x="4810212"/>
            <a:ext cy="3075865" cx="226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4264550" x="1820800"/>
            <a:ext cy="263924" cx="18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99986">
            <a:off y="4337018" x="5563786"/>
            <a:ext cy="243437" cx="855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9" name="Shape 3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0" name="Shape 350"/>
          <p:cNvSpPr/>
          <p:nvPr/>
        </p:nvSpPr>
        <p:spPr>
          <a:xfrm rot="-5400000">
            <a:off y="1266699" x="2241574"/>
            <a:ext cy="1427699" cx="1333200"/>
          </a:xfrm>
          <a:prstGeom prst="flowChartDelay">
            <a:avLst/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1" name="Shape 351"/>
          <p:cNvSpPr/>
          <p:nvPr/>
        </p:nvSpPr>
        <p:spPr>
          <a:xfrm rot="-5400000">
            <a:off y="1266699" x="3710574"/>
            <a:ext cy="1427699" cx="1333200"/>
          </a:xfrm>
          <a:prstGeom prst="flowChartDelay">
            <a:avLst/>
          </a:prstGeom>
          <a:solidFill>
            <a:schemeClr val="lt2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Levels: Breakdown</a:t>
            </a:r>
          </a:p>
        </p:txBody>
      </p:sp>
      <p:sp>
        <p:nvSpPr>
          <p:cNvPr id="353" name="Shape 353"/>
          <p:cNvSpPr/>
          <p:nvPr/>
        </p:nvSpPr>
        <p:spPr>
          <a:xfrm rot="-5400000">
            <a:off y="1266699" x="5179574"/>
            <a:ext cy="1427699" cx="1333200"/>
          </a:xfrm>
          <a:prstGeom prst="flowChartDelay">
            <a:avLst/>
          </a:prstGeom>
          <a:solidFill>
            <a:srgbClr val="8C0028">
              <a:alpha val="46670"/>
            </a:srgbClr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/>
          <p:nvPr/>
        </p:nvSpPr>
        <p:spPr>
          <a:xfrm rot="-5400000">
            <a:off y="1266699" x="6648574"/>
            <a:ext cy="1427699" cx="1333200"/>
          </a:xfrm>
          <a:prstGeom prst="flowChartDelay">
            <a:avLst/>
          </a:prstGeom>
          <a:solidFill>
            <a:srgbClr val="8C0028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355" name="Shape 355"/>
          <p:cNvGraphicFramePr/>
          <p:nvPr/>
        </p:nvGraphicFramePr>
        <p:xfrm>
          <a:off y="2647150" x="11848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{0DDFC715-D57B-4C98-90DF-27166E0A9F5B}</a:tableStyleId>
              </a:tblPr>
              <a:tblGrid>
                <a:gridCol w="998225"/>
                <a:gridCol w="1464900"/>
                <a:gridCol w="1470450"/>
                <a:gridCol w="1464775"/>
                <a:gridCol w="14760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Lessons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b="1" sz="1200" lang="en"/>
                        <a:t>30 </a:t>
                      </a:r>
                      <a:r>
                        <a:rPr sz="1200" lang="en"/>
                        <a:t>(15x2)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b="1" sz="1200" lang="en"/>
                        <a:t>30 </a:t>
                      </a:r>
                      <a:r>
                        <a:rPr sz="1200" lang="en"/>
                        <a:t>(15x2)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b="1" sz="1200" lang="en"/>
                        <a:t>20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b="1" sz="1200" lang="en"/>
                        <a:t>13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Time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8C0028"/>
                          </a:solidFill>
                        </a:rPr>
                        <a:t>696 min </a:t>
                      </a:r>
                    </a:p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(11.6 hr)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773 min</a:t>
                      </a:r>
                    </a:p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(12.9 hr)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585 min</a:t>
                      </a:r>
                    </a:p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(9.75 hr)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463 min</a:t>
                      </a:r>
                    </a:p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(7.7 hr)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Video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KO, EN, CN, JP, SP*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KO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KO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KO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Site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KO, EN, CN, JP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KO, EN, CN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KO, CN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KO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Downloads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Audio, PDF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Audio, PDF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Audio, PDF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---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356" name="Shape 356"/>
          <p:cNvSpPr txBox="1"/>
          <p:nvPr/>
        </p:nvSpPr>
        <p:spPr>
          <a:xfrm>
            <a:off y="4715950" x="2170850"/>
            <a:ext cy="272699" cx="1748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*(work in progress)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y="1622150" x="2194325"/>
            <a:ext cy="894600" cx="5834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6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  1        2       3       4</a:t>
            </a:r>
          </a:p>
        </p:txBody>
      </p:sp>
      <p:sp>
        <p:nvSpPr>
          <p:cNvPr id="358" name="Shape 358"/>
          <p:cNvSpPr txBox="1"/>
          <p:nvPr/>
        </p:nvSpPr>
        <p:spPr>
          <a:xfrm>
            <a:off y="2308550" x="2194325"/>
            <a:ext cy="208199" cx="5834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       Beginner	          Elementary	           Intermediate	                 Advanced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2" name="Shape 3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3" name="Shape 363"/>
          <p:cNvSpPr/>
          <p:nvPr/>
        </p:nvSpPr>
        <p:spPr>
          <a:xfrm>
            <a:off y="1816375" x="773250"/>
            <a:ext cy="2383199" cx="2383199"/>
          </a:xfrm>
          <a:prstGeom prst="ellipse">
            <a:avLst/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sz="6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2,517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min</a:t>
            </a:r>
          </a:p>
        </p:txBody>
      </p:sp>
      <p:sp>
        <p:nvSpPr>
          <p:cNvPr id="364" name="Shape 364"/>
          <p:cNvSpPr/>
          <p:nvPr/>
        </p:nvSpPr>
        <p:spPr>
          <a:xfrm>
            <a:off y="1592425" x="3156450"/>
            <a:ext cy="2831100" cx="2831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72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93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Lessons</a:t>
            </a:r>
          </a:p>
        </p:txBody>
      </p:sp>
      <p:sp>
        <p:nvSpPr>
          <p:cNvPr id="365" name="Shape 365"/>
          <p:cNvSpPr/>
          <p:nvPr/>
        </p:nvSpPr>
        <p:spPr>
          <a:xfrm>
            <a:off y="1816375" x="5987550"/>
            <a:ext cy="2383199" cx="2383199"/>
          </a:xfrm>
          <a:prstGeom prst="ellipse">
            <a:avLst/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6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42</a:t>
            </a:r>
          </a:p>
          <a:p>
            <a:pPr algn="ctr" rtl="0" lvl="0">
              <a:spcBef>
                <a:spcPts val="0"/>
              </a:spcBef>
              <a:buNone/>
            </a:pPr>
            <a:r>
              <a:rPr sz="3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hours</a:t>
            </a:r>
          </a:p>
        </p:txBody>
      </p:sp>
      <p:sp>
        <p:nvSpPr>
          <p:cNvPr id="366" name="Shape 366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Total Instruction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0" name="Shape 3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1" name="Shape 371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Levels: Content</a:t>
            </a:r>
          </a:p>
        </p:txBody>
      </p:sp>
      <p:graphicFrame>
        <p:nvGraphicFramePr>
          <p:cNvPr id="372" name="Shape 372"/>
          <p:cNvGraphicFramePr/>
          <p:nvPr/>
        </p:nvGraphicFramePr>
        <p:xfrm>
          <a:off y="3269325" x="112925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{DF027AE3-8B30-48A2-B2D9-B1F95775C839}</a:tableStyleId>
              </a:tblPr>
              <a:tblGrid>
                <a:gridCol w="1760050"/>
                <a:gridCol w="1766725"/>
                <a:gridCol w="1726575"/>
                <a:gridCol w="16866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1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2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3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4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Daily activities</a:t>
                      </a:r>
                    </a:p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Fundamentals of social interaction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Location-based conversations</a:t>
                      </a:r>
                    </a:p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Expressing preferences, opinions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Casual conversation</a:t>
                      </a:r>
                    </a:p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Topics: work, hobbies, relationships, family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Free &amp; fluent speech</a:t>
                      </a:r>
                    </a:p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sz="1200" lang="en"/>
                        <a:t>Public speaking</a:t>
                      </a:r>
                    </a:p>
                  </a:txBody>
                  <a:tcPr marR="91425" marB="91425" marT="91425" marL="91425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373" name="Shape 373"/>
          <p:cNvSpPr/>
          <p:nvPr/>
        </p:nvSpPr>
        <p:spPr>
          <a:xfrm>
            <a:off y="1762887" x="1458025"/>
            <a:ext cy="1129500" cx="1127099"/>
          </a:xfrm>
          <a:prstGeom prst="smileyFace">
            <a:avLst>
              <a:gd fmla="val 4653" name="adj"/>
            </a:avLst>
          </a:prstGeom>
          <a:solidFill>
            <a:srgbClr val="D3C5B7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4" name="Shape 374"/>
          <p:cNvSpPr/>
          <p:nvPr/>
        </p:nvSpPr>
        <p:spPr>
          <a:xfrm>
            <a:off y="1768898" x="3231625"/>
            <a:ext cy="1104899" cx="1127099"/>
          </a:xfrm>
          <a:prstGeom prst="heart">
            <a:avLst/>
          </a:prstGeom>
          <a:solidFill>
            <a:schemeClr val="dk2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5" name="Shape 375"/>
          <p:cNvSpPr/>
          <p:nvPr/>
        </p:nvSpPr>
        <p:spPr>
          <a:xfrm>
            <a:off y="1805300" x="4733100"/>
            <a:ext cy="869399" cx="13041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D3C5B7"/>
          </a:solidFill>
          <a:ln w="76200" cap="flat">
            <a:solidFill>
              <a:srgbClr val="FFFF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6" name="Shape 376"/>
          <p:cNvSpPr/>
          <p:nvPr/>
        </p:nvSpPr>
        <p:spPr>
          <a:xfrm flipH="1">
            <a:off y="1980550" x="5309400"/>
            <a:ext cy="869399" cx="1001399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D3C5B7"/>
          </a:solidFill>
          <a:ln w="38100" cap="flat">
            <a:solidFill>
              <a:srgbClr val="FFFF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77" name="Shape 377"/>
          <p:cNvGrpSpPr/>
          <p:nvPr/>
        </p:nvGrpSpPr>
        <p:grpSpPr>
          <a:xfrm>
            <a:off y="1762840" x="6872311"/>
            <a:ext cy="1129583" cx="686702"/>
            <a:chOff y="759475" x="1383724"/>
            <a:chExt cy="3597399" cx="2186950"/>
          </a:xfrm>
        </p:grpSpPr>
        <p:sp>
          <p:nvSpPr>
            <p:cNvPr id="378" name="Shape 378"/>
            <p:cNvSpPr/>
            <p:nvPr/>
          </p:nvSpPr>
          <p:spPr>
            <a:xfrm rot="5400000">
              <a:off y="758012" x="1473274"/>
              <a:ext cy="2185800" cx="2006700"/>
            </a:xfrm>
            <a:prstGeom prst="flowChartDelay">
              <a:avLst/>
            </a:prstGeom>
            <a:solidFill>
              <a:schemeClr val="dk2"/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y="2721562" x="2275975"/>
              <a:ext cy="1494300" cx="407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y="759475" x="1395075"/>
              <a:ext cy="648300" cx="2175599"/>
            </a:xfrm>
            <a:prstGeom prst="can">
              <a:avLst>
                <a:gd fmla="val 25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y="4215875" x="1900175"/>
              <a:ext cy="140999" cx="1152899"/>
            </a:xfrm>
            <a:prstGeom prst="can">
              <a:avLst>
                <a:gd fmla="val 25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82" name="Shape 382"/>
          <p:cNvSpPr/>
          <p:nvPr/>
        </p:nvSpPr>
        <p:spPr>
          <a:xfrm>
            <a:off y="2096475" x="1783950"/>
            <a:ext cy="130200" cx="130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3" name="Shape 383"/>
          <p:cNvSpPr/>
          <p:nvPr/>
        </p:nvSpPr>
        <p:spPr>
          <a:xfrm>
            <a:off y="2096475" x="2150750"/>
            <a:ext cy="130200" cx="130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4" name="Shape 384"/>
          <p:cNvSpPr/>
          <p:nvPr/>
        </p:nvSpPr>
        <p:spPr>
          <a:xfrm>
            <a:off y="2578250" x="1731850"/>
            <a:ext cy="117750" cx="599000"/>
          </a:xfrm>
          <a:custGeom>
            <a:pathLst>
              <a:path w="23960" extrusionOk="0" h="4710">
                <a:moveTo>
                  <a:pt y="521" x="0"/>
                </a:moveTo>
                <a:cubicBezTo>
                  <a:pt y="1215" x="1866"/>
                  <a:pt y="4774" x="7205"/>
                  <a:pt y="4688" x="11199"/>
                </a:cubicBezTo>
                <a:cubicBezTo>
                  <a:pt y="4601" x="15192"/>
                  <a:pt y="781" x="21833"/>
                  <a:pt y="0" x="23960"/>
                </a:cubicBezTo>
              </a:path>
            </a:pathLst>
          </a:custGeom>
          <a:noFill/>
          <a:ln w="28575" cap="flat">
            <a:solidFill>
              <a:srgbClr val="FFFFFF"/>
            </a:solidFill>
            <a:prstDash val="solid"/>
            <a:round/>
            <a:headEnd w="lg" len="lg" type="none"/>
            <a:tailEnd w="lg" len="lg" type="none"/>
          </a:ln>
        </p:spPr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8" name="Shape 3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9" name="Shape 389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Lessons: Content</a:t>
            </a:r>
          </a:p>
        </p:txBody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4290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1800" lang="en"/>
              <a:t>Objective</a:t>
            </a:r>
          </a:p>
          <a:p>
            <a:pPr rtl="0" lvl="0" indent="-34290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1800" lang="en"/>
              <a:t>Conversation</a:t>
            </a:r>
          </a:p>
          <a:p>
            <a:pPr rtl="0" lvl="0" indent="-34290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1800" lang="en"/>
              <a:t>Vocab</a:t>
            </a:r>
          </a:p>
          <a:p>
            <a:pPr rtl="0" lvl="0" indent="-34290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1800" lang="en"/>
              <a:t>Text</a:t>
            </a:r>
          </a:p>
          <a:p>
            <a:pPr rtl="0" lvl="0" indent="-34290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1800" lang="en"/>
              <a:t>Grammar</a:t>
            </a:r>
          </a:p>
          <a:p>
            <a:pPr rtl="0" lvl="0" indent="-34290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1800" lang="en"/>
              <a:t>Speaking</a:t>
            </a:r>
          </a:p>
          <a:p>
            <a:pPr rtl="0" lvl="0" indent="-34290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1800" lang="en"/>
              <a:t>Listening</a:t>
            </a:r>
          </a:p>
          <a:p>
            <a:pPr rtl="0" lvl="0" indent="-34290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1800" lang="en"/>
              <a:t>Extra Vocab</a:t>
            </a:r>
          </a:p>
          <a:p>
            <a:pPr rtl="0" lvl="0" indent="-342900" marL="457200">
              <a:lnSpc>
                <a:spcPct val="115000"/>
              </a:lnSpc>
              <a:spcBef>
                <a:spcPts val="0"/>
              </a:spcBef>
              <a:buClr>
                <a:srgbClr val="8C0028"/>
              </a:buClr>
              <a:buSzPct val="100000"/>
              <a:buFont typeface="La Belle Aurore"/>
              <a:buAutoNum type="arabicPeriod"/>
            </a:pPr>
            <a:r>
              <a:rPr b="1" sz="1800" lang="en">
                <a:solidFill>
                  <a:srgbClr val="8C0028"/>
                </a:solidFill>
                <a:latin typeface="La Belle Aurore"/>
                <a:ea typeface="La Belle Aurore"/>
                <a:cs typeface="La Belle Aurore"/>
                <a:sym typeface="La Belle Aurore"/>
              </a:rPr>
              <a:t>Culture</a:t>
            </a:r>
          </a:p>
          <a:p>
            <a:pPr lvl="0" indent="-34290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1800" lang="en"/>
              <a:t>Summary</a:t>
            </a:r>
          </a:p>
        </p:txBody>
      </p:sp>
      <p:grpSp>
        <p:nvGrpSpPr>
          <p:cNvPr id="391" name="Shape 391"/>
          <p:cNvGrpSpPr/>
          <p:nvPr/>
        </p:nvGrpSpPr>
        <p:grpSpPr>
          <a:xfrm>
            <a:off y="1382807" x="3737023"/>
            <a:ext cy="3360402" cx="4209010"/>
            <a:chOff y="1477950" x="3444175"/>
            <a:chExt cy="2932799" cx="3673424"/>
          </a:xfrm>
        </p:grpSpPr>
        <p:sp>
          <p:nvSpPr>
            <p:cNvPr id="392" name="Shape 392"/>
            <p:cNvSpPr/>
            <p:nvPr/>
          </p:nvSpPr>
          <p:spPr>
            <a:xfrm>
              <a:off y="1477950" x="4896100"/>
              <a:ext cy="735599" cx="735599"/>
            </a:xfrm>
            <a:prstGeom prst="ellipse">
              <a:avLst/>
            </a:prstGeom>
            <a:solidFill>
              <a:srgbClr val="D3C5B7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sz="3000" lang="en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1</a:t>
              </a:r>
            </a:p>
          </p:txBody>
        </p:sp>
        <p:sp>
          <p:nvSpPr>
            <p:cNvPr id="393" name="Shape 393"/>
            <p:cNvSpPr/>
            <p:nvPr/>
          </p:nvSpPr>
          <p:spPr>
            <a:xfrm>
              <a:off y="2203950" x="4423450"/>
              <a:ext cy="735599" cx="735599"/>
            </a:xfrm>
            <a:prstGeom prst="ellipse">
              <a:avLst/>
            </a:prstGeom>
            <a:solidFill>
              <a:srgbClr val="D3C5B7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sz="3000" lang="en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2</a:t>
              </a:r>
            </a:p>
          </p:txBody>
        </p:sp>
        <p:sp>
          <p:nvSpPr>
            <p:cNvPr id="394" name="Shape 394"/>
            <p:cNvSpPr/>
            <p:nvPr/>
          </p:nvSpPr>
          <p:spPr>
            <a:xfrm>
              <a:off y="2203950" x="5402725"/>
              <a:ext cy="735599" cx="735599"/>
            </a:xfrm>
            <a:prstGeom prst="ellipse">
              <a:avLst/>
            </a:prstGeom>
            <a:solidFill>
              <a:srgbClr val="D3C5B7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sz="3000" lang="en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3</a:t>
              </a:r>
            </a:p>
          </p:txBody>
        </p:sp>
        <p:sp>
          <p:nvSpPr>
            <p:cNvPr id="395" name="Shape 395"/>
            <p:cNvSpPr/>
            <p:nvPr/>
          </p:nvSpPr>
          <p:spPr>
            <a:xfrm>
              <a:off y="2939550" x="4896100"/>
              <a:ext cy="735599" cx="735599"/>
            </a:xfrm>
            <a:prstGeom prst="ellipse">
              <a:avLst/>
            </a:prstGeom>
            <a:solidFill>
              <a:srgbClr val="D3C5B7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sz="3000" lang="en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5</a:t>
              </a:r>
            </a:p>
          </p:txBody>
        </p:sp>
        <p:sp>
          <p:nvSpPr>
            <p:cNvPr id="396" name="Shape 396"/>
            <p:cNvSpPr/>
            <p:nvPr/>
          </p:nvSpPr>
          <p:spPr>
            <a:xfrm>
              <a:off y="2939550" x="5896350"/>
              <a:ext cy="735599" cx="735599"/>
            </a:xfrm>
            <a:prstGeom prst="ellipse">
              <a:avLst/>
            </a:prstGeom>
            <a:solidFill>
              <a:srgbClr val="D3C5B7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sz="3000" lang="en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6</a:t>
              </a:r>
            </a:p>
          </p:txBody>
        </p:sp>
        <p:sp>
          <p:nvSpPr>
            <p:cNvPr id="397" name="Shape 397"/>
            <p:cNvSpPr/>
            <p:nvPr/>
          </p:nvSpPr>
          <p:spPr>
            <a:xfrm>
              <a:off y="2939550" x="3895850"/>
              <a:ext cy="735599" cx="735599"/>
            </a:xfrm>
            <a:prstGeom prst="ellipse">
              <a:avLst/>
            </a:prstGeom>
            <a:solidFill>
              <a:srgbClr val="D3C5B7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sz="3000" lang="en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4</a:t>
              </a:r>
            </a:p>
          </p:txBody>
        </p:sp>
        <p:sp>
          <p:nvSpPr>
            <p:cNvPr id="398" name="Shape 398"/>
            <p:cNvSpPr/>
            <p:nvPr/>
          </p:nvSpPr>
          <p:spPr>
            <a:xfrm>
              <a:off y="3675150" x="4423450"/>
              <a:ext cy="735599" cx="735599"/>
            </a:xfrm>
            <a:prstGeom prst="ellipse">
              <a:avLst/>
            </a:prstGeom>
            <a:solidFill>
              <a:srgbClr val="D3C5B7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sz="3000" lang="en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8</a:t>
              </a:r>
            </a:p>
          </p:txBody>
        </p:sp>
        <p:sp>
          <p:nvSpPr>
            <p:cNvPr id="399" name="Shape 399"/>
            <p:cNvSpPr/>
            <p:nvPr/>
          </p:nvSpPr>
          <p:spPr>
            <a:xfrm>
              <a:off y="3675150" x="5402725"/>
              <a:ext cy="735599" cx="735599"/>
            </a:xfrm>
            <a:prstGeom prst="ellipse">
              <a:avLst/>
            </a:prstGeom>
            <a:solidFill>
              <a:srgbClr val="D3C5B7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sz="3000" lang="en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9</a:t>
              </a:r>
            </a:p>
          </p:txBody>
        </p:sp>
        <p:sp>
          <p:nvSpPr>
            <p:cNvPr id="400" name="Shape 400"/>
            <p:cNvSpPr/>
            <p:nvPr/>
          </p:nvSpPr>
          <p:spPr>
            <a:xfrm>
              <a:off y="3675150" x="6382000"/>
              <a:ext cy="735599" cx="735599"/>
            </a:xfrm>
            <a:prstGeom prst="ellipse">
              <a:avLst/>
            </a:prstGeom>
            <a:solidFill>
              <a:srgbClr val="D3C5B7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sz="3000" lang="en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10</a:t>
              </a:r>
            </a:p>
          </p:txBody>
        </p:sp>
        <p:sp>
          <p:nvSpPr>
            <p:cNvPr id="401" name="Shape 401"/>
            <p:cNvSpPr/>
            <p:nvPr/>
          </p:nvSpPr>
          <p:spPr>
            <a:xfrm>
              <a:off y="3675150" x="3444175"/>
              <a:ext cy="735599" cx="735599"/>
            </a:xfrm>
            <a:prstGeom prst="ellipse">
              <a:avLst/>
            </a:prstGeom>
            <a:solidFill>
              <a:srgbClr val="D3C5B7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sz="3000" lang="en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7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5" name="Shape 4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6" name="Shape 406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Process</a:t>
            </a:r>
          </a:p>
        </p:txBody>
      </p:sp>
      <p:pic>
        <p:nvPicPr>
          <p:cNvPr id="407" name="Shape 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537050" x="1114425"/>
            <a:ext cy="2857500" cx="69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" name="Shape 4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2" name="Shape 412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Completion</a:t>
            </a:r>
          </a:p>
        </p:txBody>
      </p:sp>
      <p:pic>
        <p:nvPicPr>
          <p:cNvPr id="413" name="Shape 4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790450" x="2709987"/>
            <a:ext cy="2162300" cx="549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816487" x="947475"/>
            <a:ext cy="1028700" cx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2888475" x="942712"/>
            <a:ext cy="1038225" cx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Shape 416"/>
          <p:cNvSpPr txBox="1"/>
          <p:nvPr/>
        </p:nvSpPr>
        <p:spPr>
          <a:xfrm>
            <a:off y="4049700" x="950575"/>
            <a:ext cy="338699" cx="1190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1200" lang="en"/>
              <a:t>Test Page</a:t>
            </a:r>
          </a:p>
        </p:txBody>
      </p:sp>
      <p:sp>
        <p:nvSpPr>
          <p:cNvPr id="417" name="Shape 417"/>
          <p:cNvSpPr txBox="1"/>
          <p:nvPr/>
        </p:nvSpPr>
        <p:spPr>
          <a:xfrm>
            <a:off y="4049700" x="2710000"/>
            <a:ext cy="338699" cx="5491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200" lang="en"/>
              <a:t>Video Lectures: </a:t>
            </a:r>
            <a:r>
              <a:rPr u="sng" b="1" sz="1200" lang="en">
                <a:solidFill>
                  <a:schemeClr val="dk2"/>
                </a:solidFill>
              </a:rPr>
              <a:t>Simply clicking the link</a:t>
            </a:r>
            <a:r>
              <a:rPr sz="1200" lang="en"/>
              <a:t> produces </a:t>
            </a:r>
          </a:p>
        </p:txBody>
      </p:sp>
      <p:pic>
        <p:nvPicPr>
          <p:cNvPr id="418" name="Shape 418"/>
          <p:cNvPicPr preferRelativeResize="0"/>
          <p:nvPr/>
        </p:nvPicPr>
        <p:blipFill rotWithShape="1">
          <a:blip r:embed="rId3">
            <a:alphaModFix/>
          </a:blip>
          <a:srcRect t="10112" b="82058" r="12218" l="73315"/>
          <a:stretch/>
        </p:blipFill>
        <p:spPr>
          <a:xfrm>
            <a:off y="4134412" x="6353025"/>
            <a:ext cy="169274" cx="79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" name="Shape 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" name="Shape 57"/>
          <p:cNvSpPr/>
          <p:nvPr/>
        </p:nvSpPr>
        <p:spPr>
          <a:xfrm>
            <a:off y="1025700" x="3025950"/>
            <a:ext cy="3092099" cx="3092099"/>
          </a:xfrm>
          <a:prstGeom prst="flowChartConnector">
            <a:avLst/>
          </a:prstGeom>
          <a:solidFill>
            <a:srgbClr val="8C0028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68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WHY</a:t>
            </a:r>
          </a:p>
          <a:p>
            <a:pPr algn="ctr" rtl="0"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8" name="Shape 58"/>
          <p:cNvSpPr txBox="1"/>
          <p:nvPr/>
        </p:nvSpPr>
        <p:spPr>
          <a:xfrm>
            <a:off y="3312250" x="3405900"/>
            <a:ext cy="315600" cx="2332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0CCF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y="2829850" x="3072000"/>
            <a:ext cy="4823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24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is this awesome?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2" name="Shape 4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3" name="Shape 423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Testing</a:t>
            </a:r>
          </a:p>
        </p:txBody>
      </p:sp>
      <p:pic>
        <p:nvPicPr>
          <p:cNvPr id="424" name="Shape 4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570000" x="1718375"/>
            <a:ext cy="1743075" cx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Shape 4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569999" x="3463225"/>
            <a:ext cy="3199550" cx="396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9" name="Shape 4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30" name="Shape 430"/>
          <p:cNvPicPr preferRelativeResize="0"/>
          <p:nvPr/>
        </p:nvPicPr>
        <p:blipFill rotWithShape="1">
          <a:blip r:embed="rId3">
            <a:alphaModFix/>
          </a:blip>
          <a:srcRect t="3370" b="6253" r="4816" l="4816"/>
          <a:stretch/>
        </p:blipFill>
        <p:spPr>
          <a:xfrm>
            <a:off y="352462" x="1604975"/>
            <a:ext cy="4438574" cx="313444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431" name="Shape 431"/>
          <p:cNvSpPr/>
          <p:nvPr/>
        </p:nvSpPr>
        <p:spPr>
          <a:xfrm rot="1800014">
            <a:off y="524135" x="4212446"/>
            <a:ext cy="4095222" cx="4095222"/>
          </a:xfrm>
          <a:prstGeom prst="irregularSeal2">
            <a:avLst/>
          </a:prstGeom>
          <a:solidFill>
            <a:schemeClr val="dk2"/>
          </a:solidFill>
          <a:ln w="76200" cap="flat">
            <a:solidFill>
              <a:srgbClr val="D3C5B7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y="1071750" x="4332837"/>
            <a:ext cy="3000000" cx="3463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48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SUCCESS!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6" name="Shape 4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7" name="Shape 437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But that’s not all~</a:t>
            </a:r>
          </a:p>
        </p:txBody>
      </p:sp>
      <p:pic>
        <p:nvPicPr>
          <p:cNvPr id="438" name="Shape 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94850" x="962225"/>
            <a:ext cy="3095625" cx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494850" x="3743924"/>
            <a:ext cy="796149" cx="29082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 txBox="1"/>
          <p:nvPr/>
        </p:nvSpPr>
        <p:spPr>
          <a:xfrm>
            <a:off y="3318400" x="3743925"/>
            <a:ext cy="1125000" cx="4667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200" lang="en"/>
              <a:t>Accredited </a:t>
            </a:r>
            <a:r>
              <a:rPr b="1" sz="2400" lang="en">
                <a:solidFill>
                  <a:srgbClr val="8C0028"/>
                </a:solidFill>
                <a:latin typeface="Oswald"/>
                <a:ea typeface="Oswald"/>
                <a:cs typeface="Oswald"/>
                <a:sym typeface="Oswald"/>
              </a:rPr>
              <a:t>BA in Korean Language +</a:t>
            </a:r>
          </a:p>
          <a:p>
            <a:pPr rtl="0" lvl="0">
              <a:spcBef>
                <a:spcPts val="0"/>
              </a:spcBef>
              <a:buNone/>
            </a:pPr>
            <a:r>
              <a:rPr u="sng" sz="1200" lang="en"/>
              <a:t>Teaching Certificate</a:t>
            </a:r>
            <a:r>
              <a:rPr sz="1200" lang="en"/>
              <a:t> awarded by MCST if attending CUK.*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pic>
        <p:nvPicPr>
          <p:cNvPr id="441" name="Shape 441"/>
          <p:cNvPicPr preferRelativeResize="0"/>
          <p:nvPr/>
        </p:nvPicPr>
        <p:blipFill rotWithShape="1">
          <a:blip r:embed="rId5">
            <a:alphaModFix/>
          </a:blip>
          <a:srcRect t="0" b="29083" r="12354" l="12361"/>
          <a:stretch/>
        </p:blipFill>
        <p:spPr>
          <a:xfrm>
            <a:off y="4353762" x="4988850"/>
            <a:ext cy="254424" cx="126844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Shape 442"/>
          <p:cNvSpPr txBox="1"/>
          <p:nvPr/>
        </p:nvSpPr>
        <p:spPr>
          <a:xfrm>
            <a:off y="4371475" x="3743925"/>
            <a:ext cy="218999" cx="3029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200" lang="en"/>
              <a:t>*(not available in 			   )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6" name="Shape 4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7" name="Shape 447">
            <a:hlinkClick r:id="rId4"/>
          </p:cNvPr>
          <p:cNvSpPr/>
          <p:nvPr/>
        </p:nvSpPr>
        <p:spPr>
          <a:xfrm>
            <a:off y="285750" x="1524000"/>
            <a:ext cy="4572000" cx="6096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1" name="Shape 4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52" name="Shape 452"/>
          <p:cNvPicPr preferRelativeResize="0"/>
          <p:nvPr/>
        </p:nvPicPr>
        <p:blipFill rotWithShape="1">
          <a:blip r:embed="rId3">
            <a:alphaModFix/>
          </a:blip>
          <a:srcRect t="0" b="0" r="1234" l="0"/>
          <a:stretch/>
        </p:blipFill>
        <p:spPr>
          <a:xfrm>
            <a:off y="2335725" x="5676900"/>
            <a:ext cy="2533650" cx="297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Shape 453"/>
          <p:cNvSpPr/>
          <p:nvPr/>
        </p:nvSpPr>
        <p:spPr>
          <a:xfrm>
            <a:off y="2519550" x="5544200"/>
            <a:ext cy="393299" cx="5537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" name="Shape 454"/>
          <p:cNvSpPr txBox="1"/>
          <p:nvPr>
            <p:ph idx="1" type="body"/>
          </p:nvPr>
        </p:nvSpPr>
        <p:spPr>
          <a:xfrm>
            <a:off y="1296925" x="457200"/>
            <a:ext cy="36287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42900" marL="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u="sng" sz="1800" lang="en">
                <a:solidFill>
                  <a:srgbClr val="8C0028"/>
                </a:solidFill>
                <a:hlinkClick r:id="rId4"/>
              </a:rPr>
              <a:t>http://korean.cuk.edu/</a:t>
            </a:r>
          </a:p>
          <a:p>
            <a:pPr rtl="0" lvl="0" indent="-342900" marL="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u="sng" sz="1800" lang="en">
                <a:solidFill>
                  <a:srgbClr val="8C0028"/>
                </a:solidFill>
                <a:hlinkClick r:id="rId5"/>
              </a:rPr>
              <a:t>https://www.facebook.com/qkorean</a:t>
            </a:r>
          </a:p>
          <a:p>
            <a:pPr rtl="0" lvl="0" indent="-342900" marL="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u="sng" sz="1800" lang="en">
                <a:solidFill>
                  <a:srgbClr val="8C0028"/>
                </a:solidFill>
                <a:hlinkClick r:id="rId6"/>
              </a:rPr>
              <a:t>https://twitter.com/koreancuk</a:t>
            </a:r>
          </a:p>
          <a:p>
            <a:pPr rtl="0" lvl="0" indent="-342900" marL="457200">
              <a:lnSpc>
                <a:spcPct val="150000"/>
              </a:lnSpc>
              <a:spcBef>
                <a:spcPts val="0"/>
              </a:spcBef>
              <a:buClr>
                <a:srgbClr val="8C0028"/>
              </a:buClr>
              <a:buSzPct val="100000"/>
              <a:buFont typeface="Arial"/>
              <a:buAutoNum type="arabicPeriod"/>
            </a:pPr>
            <a:r>
              <a:rPr u="sng" sz="1800" lang="en">
                <a:solidFill>
                  <a:srgbClr val="8C0028"/>
                </a:solidFill>
                <a:hlinkClick r:id="rId7"/>
              </a:rPr>
              <a:t>https://plus.google.com/103194811974596017904</a:t>
            </a:r>
            <a:r>
              <a:rPr sz="1800" lang="en">
                <a:solidFill>
                  <a:srgbClr val="8C0028"/>
                </a:solidFill>
              </a:rPr>
              <a:t> </a:t>
            </a:r>
          </a:p>
          <a:p>
            <a:pPr rtl="0" lvl="0" indent="-342900" marL="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u="sng" sz="1800" lang="en">
                <a:solidFill>
                  <a:srgbClr val="8C0028"/>
                </a:solidFill>
                <a:hlinkClick r:id="rId8"/>
              </a:rPr>
              <a:t>http://www.youtube.com/channel/UCNjCmUDirLIsGkGkkHt3wWQ</a:t>
            </a:r>
            <a:r>
              <a:rPr sz="1800" lang="en">
                <a:solidFill>
                  <a:srgbClr val="8C0028"/>
                </a:solidFill>
              </a:rPr>
              <a:t> </a:t>
            </a:r>
          </a:p>
          <a:p>
            <a:pPr rtl="0" lvl="0" indent="-342900" marL="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u="sng" sz="1800" lang="en">
                <a:solidFill>
                  <a:srgbClr val="8C0028"/>
                </a:solidFill>
                <a:hlinkClick r:id="rId9"/>
              </a:rPr>
              <a:t>http://tvcast.naver.com/cukkorean</a:t>
            </a:r>
          </a:p>
          <a:p>
            <a:pPr rtl="0" lvl="0" indent="-342900" marL="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u="sng" sz="1800" lang="en">
                <a:solidFill>
                  <a:srgbClr val="8C0028"/>
                </a:solidFill>
                <a:hlinkClick r:id="rId10"/>
              </a:rPr>
              <a:t>http://i.youku.com/u/UMTMzNzAyMzU3Ng==</a:t>
            </a:r>
            <a:r>
              <a:rPr sz="1800" lang="en">
                <a:solidFill>
                  <a:srgbClr val="8C0028"/>
                </a:solidFill>
              </a:rPr>
              <a:t> </a:t>
            </a:r>
          </a:p>
        </p:txBody>
      </p:sp>
      <p:sp>
        <p:nvSpPr>
          <p:cNvPr id="455" name="Shape 455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Resources</a:t>
            </a:r>
          </a:p>
        </p:txBody>
      </p:sp>
      <p:pic>
        <p:nvPicPr>
          <p:cNvPr id="456" name="Shape 45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y="3802425" x="512325"/>
            <a:ext cy="358775" cx="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12">
            <a:alphaModFix/>
          </a:blip>
          <a:srcRect t="0" b="0" r="0" l="61836"/>
          <a:stretch/>
        </p:blipFill>
        <p:spPr>
          <a:xfrm>
            <a:off y="3443550" x="512325"/>
            <a:ext cy="292562" cx="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13">
            <a:alphaModFix/>
          </a:blip>
          <a:srcRect t="5643" b="11120" r="10398" l="8682"/>
          <a:stretch/>
        </p:blipFill>
        <p:spPr>
          <a:xfrm>
            <a:off y="3043900" x="512325"/>
            <a:ext cy="268514" cx="35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y="2181862" x="512325"/>
            <a:ext cy="291676" cx="35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Shape 46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y="1755887" x="512325"/>
            <a:ext cy="358774" cx="35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y="1329902" x="512325"/>
            <a:ext cy="358768" cx="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/>
          <p:cNvPicPr preferRelativeResize="0"/>
          <p:nvPr/>
        </p:nvPicPr>
        <p:blipFill rotWithShape="1">
          <a:blip r:embed="rId17">
            <a:alphaModFix/>
          </a:blip>
          <a:srcRect t="0" b="0" r="13431" l="14319"/>
          <a:stretch/>
        </p:blipFill>
        <p:spPr>
          <a:xfrm>
            <a:off y="2572500" x="512325"/>
            <a:ext cy="372447" cx="35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82462" x="6192150"/>
            <a:ext cy="2981325" cx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315375" x="6957275"/>
            <a:ext cy="266700" cx="1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y="3921975" x="5233625"/>
            <a:ext cy="351600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r" rtl="0" lvl="0" indent="901700">
              <a:lnSpc>
                <a:spcPct val="115000"/>
              </a:lnSpc>
              <a:spcBef>
                <a:spcPts val="0"/>
              </a:spcBef>
              <a:buNone/>
            </a:pPr>
            <a:r>
              <a:rPr sz="1100" lang="en">
                <a:solidFill>
                  <a:srgbClr val="666666"/>
                </a:solidFill>
              </a:rPr>
              <a:t>Choong Soon Kim, Ph.D.</a:t>
            </a:r>
          </a:p>
          <a:p>
            <a:pPr algn="r" rtl="0" lvl="0">
              <a:spcBef>
                <a:spcPts val="0"/>
              </a:spcBef>
              <a:buNone/>
            </a:pPr>
            <a:r>
              <a:rPr sz="1100" lang="en">
                <a:solidFill>
                  <a:srgbClr val="666666"/>
                </a:solidFill>
              </a:rPr>
              <a:t>President, The Cyber University of Korea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y="1022925" x="732525"/>
            <a:ext cy="3000000" cx="5254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>
                <a:latin typeface="La Belle Aurore"/>
                <a:ea typeface="La Belle Aurore"/>
                <a:cs typeface="La Belle Aurore"/>
                <a:sym typeface="La Belle Aurore"/>
              </a:rPr>
              <a:t>“I have developed a special interest in Korea’s multicultural families, not only because </a:t>
            </a:r>
            <a:r>
              <a:rPr u="sng" sz="2400" lang="en">
                <a:latin typeface="La Belle Aurore"/>
                <a:ea typeface="La Belle Aurore"/>
                <a:cs typeface="La Belle Aurore"/>
                <a:sym typeface="La Belle Aurore"/>
              </a:rPr>
              <a:t>I studied as a minority nonnative scholar in the United States</a:t>
            </a:r>
            <a:r>
              <a:rPr sz="2400" lang="en">
                <a:latin typeface="La Belle Aurore"/>
                <a:ea typeface="La Belle Aurore"/>
                <a:cs typeface="La Belle Aurore"/>
                <a:sym typeface="La Belle Aurore"/>
              </a:rPr>
              <a:t> for 36 years, but also because </a:t>
            </a:r>
            <a:r>
              <a:rPr u="sng" sz="2400" lang="en">
                <a:latin typeface="La Belle Aurore"/>
                <a:ea typeface="La Belle Aurore"/>
                <a:cs typeface="La Belle Aurore"/>
                <a:sym typeface="La Belle Aurore"/>
              </a:rPr>
              <a:t>my own family is multicultural, too.</a:t>
            </a:r>
            <a:r>
              <a:rPr sz="2400" lang="en">
                <a:latin typeface="La Belle Aurore"/>
                <a:ea typeface="La Belle Aurore"/>
                <a:cs typeface="La Belle Aurore"/>
                <a:sym typeface="La Belle Aurore"/>
              </a:rPr>
              <a:t>”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Excellent Foundation</a:t>
            </a:r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 t="0" b="0" r="18119" l="17946"/>
          <a:stretch/>
        </p:blipFill>
        <p:spPr>
          <a:xfrm>
            <a:off y="1951075" x="1661944"/>
            <a:ext cy="1591424" cx="111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4">
            <a:alphaModFix/>
          </a:blip>
          <a:srcRect t="5763" b="5834" r="6851" l="6851"/>
          <a:stretch/>
        </p:blipFill>
        <p:spPr>
          <a:xfrm>
            <a:off y="2147325" x="3986837"/>
            <a:ext cy="1198924" cx="11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1951062" x="6212875"/>
            <a:ext cy="1591449" cx="159144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y="3542500" x="3474012"/>
            <a:ext cy="1459200" cx="2195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b="1" sz="1800" lang="en"/>
              <a:t>고려중앙학원</a:t>
            </a:r>
          </a:p>
          <a:p>
            <a:pPr algn="ctr">
              <a:spcBef>
                <a:spcPts val="0"/>
              </a:spcBef>
              <a:buNone/>
            </a:pPr>
            <a:r>
              <a:rPr lang="en"/>
              <a:t>(Foundation)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y="3542500" x="5910600"/>
            <a:ext cy="1459200" cx="2195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b="1" sz="1800" lang="en"/>
              <a:t>고려사이버대학교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/>
              <a:t>김병관 (grandson)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y="3542500" x="1123025"/>
            <a:ext cy="1459200" cx="2195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b="1" sz="1800" lang="en"/>
              <a:t>고려대학교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/>
              <a:t>김성수</a:t>
            </a:r>
          </a:p>
        </p:txBody>
      </p:sp>
      <p:cxnSp>
        <p:nvCxnSpPr>
          <p:cNvPr id="79" name="Shape 79"/>
          <p:cNvCxnSpPr/>
          <p:nvPr/>
        </p:nvCxnSpPr>
        <p:spPr>
          <a:xfrm>
            <a:off y="3757425" x="2998625"/>
            <a:ext cy="0" cx="6932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stealth"/>
          </a:ln>
        </p:spPr>
      </p:cxnSp>
      <p:cxnSp>
        <p:nvCxnSpPr>
          <p:cNvPr id="80" name="Shape 80"/>
          <p:cNvCxnSpPr/>
          <p:nvPr/>
        </p:nvCxnSpPr>
        <p:spPr>
          <a:xfrm rot="10800000">
            <a:off y="3757425" x="5413675"/>
            <a:ext cy="0" cx="5771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stealth"/>
          </a:ln>
        </p:spPr>
      </p:cxnSp>
      <p:sp>
        <p:nvSpPr>
          <p:cNvPr id="81" name="Shape 81"/>
          <p:cNvSpPr/>
          <p:nvPr/>
        </p:nvSpPr>
        <p:spPr>
          <a:xfrm>
            <a:off y="4114850" x="2553600"/>
            <a:ext cy="321025" cx="4260700"/>
          </a:xfrm>
          <a:custGeom>
            <a:pathLst>
              <a:path w="170428" extrusionOk="0" h="12841">
                <a:moveTo>
                  <a:pt y="0" x="0"/>
                </a:moveTo>
                <a:cubicBezTo>
                  <a:pt y="2140" x="14202"/>
                  <a:pt y="12743" x="56809"/>
                  <a:pt y="12841" x="85214"/>
                </a:cubicBezTo>
                <a:cubicBezTo>
                  <a:pt y="12938" x="113618"/>
                  <a:pt y="2626" x="156225"/>
                  <a:pt y="584" x="170428"/>
                </a:cubicBezTo>
              </a:path>
            </a:pathLst>
          </a:cu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stealth"/>
          </a:ln>
        </p:spPr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Notable Backers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682949" x="1502850"/>
            <a:ext cy="1021599" cx="262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831811" x="4836525"/>
            <a:ext cy="723900" cx="246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1700075" x="1686475"/>
            <a:ext cy="660949" cx="24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1488275" x="4836525"/>
            <a:ext cy="1021599" cx="102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3995025" x="4877125"/>
            <a:ext cy="561975" cx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y="1668575" x="6564800"/>
            <a:ext cy="723900" cx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y="3936150" x="1774187"/>
            <a:ext cy="620850" cx="226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Long History</a:t>
            </a:r>
          </a:p>
        </p:txBody>
      </p:sp>
      <p:sp>
        <p:nvSpPr>
          <p:cNvPr id="99" name="Shape 99"/>
          <p:cNvSpPr/>
          <p:nvPr/>
        </p:nvSpPr>
        <p:spPr>
          <a:xfrm>
            <a:off y="1442287" x="693300"/>
            <a:ext cy="1393500" cx="1393500"/>
          </a:xfrm>
          <a:prstGeom prst="ellipse">
            <a:avLst/>
          </a:prstGeom>
          <a:solidFill>
            <a:srgbClr val="D3C5B7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3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2001</a:t>
            </a:r>
          </a:p>
        </p:txBody>
      </p:sp>
      <p:sp>
        <p:nvSpPr>
          <p:cNvPr id="100" name="Shape 100"/>
          <p:cNvSpPr/>
          <p:nvPr/>
        </p:nvSpPr>
        <p:spPr>
          <a:xfrm>
            <a:off y="1442287" x="2284275"/>
            <a:ext cy="1393500" cx="1393500"/>
          </a:xfrm>
          <a:prstGeom prst="ellipse">
            <a:avLst/>
          </a:prstGeom>
          <a:solidFill>
            <a:srgbClr val="D3C5B7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3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2007</a:t>
            </a:r>
          </a:p>
        </p:txBody>
      </p:sp>
      <p:sp>
        <p:nvSpPr>
          <p:cNvPr id="101" name="Shape 101"/>
          <p:cNvSpPr/>
          <p:nvPr/>
        </p:nvSpPr>
        <p:spPr>
          <a:xfrm>
            <a:off y="1442287" x="3875250"/>
            <a:ext cy="1393500" cx="1393500"/>
          </a:xfrm>
          <a:prstGeom prst="ellipse">
            <a:avLst/>
          </a:prstGeom>
          <a:solidFill>
            <a:srgbClr val="D3C5B7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3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2012</a:t>
            </a:r>
          </a:p>
        </p:txBody>
      </p:sp>
      <p:sp>
        <p:nvSpPr>
          <p:cNvPr id="102" name="Shape 102"/>
          <p:cNvSpPr/>
          <p:nvPr/>
        </p:nvSpPr>
        <p:spPr>
          <a:xfrm>
            <a:off y="1442287" x="7057200"/>
            <a:ext cy="1393500" cx="1393500"/>
          </a:xfrm>
          <a:prstGeom prst="ellipse">
            <a:avLst/>
          </a:prstGeom>
          <a:solidFill>
            <a:srgbClr val="D3C5B7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3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2014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y="3281150" x="693300"/>
            <a:ext cy="773099" cx="1393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Online foreign language edu start</a:t>
            </a:r>
          </a:p>
        </p:txBody>
      </p:sp>
      <p:cxnSp>
        <p:nvCxnSpPr>
          <p:cNvPr id="104" name="Shape 104"/>
          <p:cNvCxnSpPr/>
          <p:nvPr/>
        </p:nvCxnSpPr>
        <p:spPr>
          <a:xfrm rot="10800000">
            <a:off y="2914474" x="1390050"/>
            <a:ext cy="288000" cx="0"/>
          </a:xfrm>
          <a:prstGeom prst="straightConnector1">
            <a:avLst/>
          </a:prstGeom>
          <a:noFill/>
          <a:ln w="38100" cap="flat">
            <a:solidFill>
              <a:srgbClr val="D3C5B7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105" name="Shape 105"/>
          <p:cNvSpPr txBox="1"/>
          <p:nvPr/>
        </p:nvSpPr>
        <p:spPr>
          <a:xfrm>
            <a:off y="3281150" x="2284275"/>
            <a:ext cy="773099" cx="1393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“e-Learning Campaign for Multicultural Families”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y="3281150" x="3852450"/>
            <a:ext cy="773099" cx="1393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Degree track for BA in Korean Teaching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y="3281150" x="7057200"/>
            <a:ext cy="773099" cx="1448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“Quick Korean” Level 4 completed</a:t>
            </a:r>
          </a:p>
        </p:txBody>
      </p:sp>
      <p:sp>
        <p:nvSpPr>
          <p:cNvPr id="108" name="Shape 108"/>
          <p:cNvSpPr/>
          <p:nvPr/>
        </p:nvSpPr>
        <p:spPr>
          <a:xfrm>
            <a:off y="1442287" x="5466225"/>
            <a:ext cy="1393500" cx="1393500"/>
          </a:xfrm>
          <a:prstGeom prst="ellipse">
            <a:avLst/>
          </a:prstGeom>
          <a:solidFill>
            <a:srgbClr val="D3C5B7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2013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y="3281150" x="5466225"/>
            <a:ext cy="773099" cx="1448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Launch of “Quick Korean” with Level 1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y="2363437" x="2448225"/>
            <a:ext cy="219600" cx="1065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April 20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y="2363437" x="4016400"/>
            <a:ext cy="219600" cx="1065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July 19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y="2363437" x="5630175"/>
            <a:ext cy="219600" cx="1065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December 4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y="2363437" x="7221150"/>
            <a:ext cy="219600" cx="1065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August 25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357849" x="2370725"/>
            <a:ext cy="181175" cx="669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Shape 115"/>
          <p:cNvCxnSpPr/>
          <p:nvPr/>
        </p:nvCxnSpPr>
        <p:spPr>
          <a:xfrm rot="10800000">
            <a:off y="2914474" x="2981025"/>
            <a:ext cy="288000" cx="0"/>
          </a:xfrm>
          <a:prstGeom prst="straightConnector1">
            <a:avLst/>
          </a:prstGeom>
          <a:noFill/>
          <a:ln w="38100" cap="flat">
            <a:solidFill>
              <a:srgbClr val="D3C5B7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269050" x="3155050"/>
            <a:ext cy="358775" cx="358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Shape 117"/>
          <p:cNvCxnSpPr/>
          <p:nvPr/>
        </p:nvCxnSpPr>
        <p:spPr>
          <a:xfrm rot="10800000">
            <a:off y="2914474" x="6162975"/>
            <a:ext cy="288000" cx="0"/>
          </a:xfrm>
          <a:prstGeom prst="straightConnector1">
            <a:avLst/>
          </a:prstGeom>
          <a:noFill/>
          <a:ln w="38100" cap="flat">
            <a:solidFill>
              <a:srgbClr val="D3C5B7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118" name="Shape 118"/>
          <p:cNvCxnSpPr/>
          <p:nvPr/>
        </p:nvCxnSpPr>
        <p:spPr>
          <a:xfrm rot="10800000">
            <a:off y="2914474" x="4572000"/>
            <a:ext cy="288000" cx="0"/>
          </a:xfrm>
          <a:prstGeom prst="straightConnector1">
            <a:avLst/>
          </a:prstGeom>
          <a:noFill/>
          <a:ln w="38100" cap="flat">
            <a:solidFill>
              <a:srgbClr val="D3C5B7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119" name="Shape 119"/>
          <p:cNvCxnSpPr/>
          <p:nvPr/>
        </p:nvCxnSpPr>
        <p:spPr>
          <a:xfrm rot="10800000">
            <a:off y="2914474" x="7753950"/>
            <a:ext cy="288000" cx="0"/>
          </a:xfrm>
          <a:prstGeom prst="straightConnector1">
            <a:avLst/>
          </a:prstGeom>
          <a:noFill/>
          <a:ln w="38100" cap="flat">
            <a:solidFill>
              <a:srgbClr val="D3C5B7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120" name="Shape 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269052" x="758175"/>
            <a:ext cy="358768" cx="358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Shape 121"/>
          <p:cNvCxnSpPr/>
          <p:nvPr/>
        </p:nvCxnSpPr>
        <p:spPr>
          <a:xfrm>
            <a:off y="3184900" x="562050"/>
            <a:ext cy="0" cx="7933500"/>
          </a:xfrm>
          <a:prstGeom prst="straightConnector1">
            <a:avLst/>
          </a:prstGeom>
          <a:noFill/>
          <a:ln w="76200" cap="flat">
            <a:solidFill>
              <a:srgbClr val="D3C5B7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122" name="Shape 122"/>
          <p:cNvSpPr/>
          <p:nvPr/>
        </p:nvSpPr>
        <p:spPr>
          <a:xfrm>
            <a:off y="3123700" x="1328850"/>
            <a:ext cy="122400" cx="122400"/>
          </a:xfrm>
          <a:prstGeom prst="ellipse">
            <a:avLst/>
          </a:prstGeom>
          <a:solidFill>
            <a:schemeClr val="lt2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/>
          <p:nvPr/>
        </p:nvSpPr>
        <p:spPr>
          <a:xfrm>
            <a:off y="3123700" x="2919825"/>
            <a:ext cy="122400" cx="122400"/>
          </a:xfrm>
          <a:prstGeom prst="ellipse">
            <a:avLst/>
          </a:prstGeom>
          <a:solidFill>
            <a:schemeClr val="lt2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" name="Shape 124"/>
          <p:cNvSpPr/>
          <p:nvPr/>
        </p:nvSpPr>
        <p:spPr>
          <a:xfrm>
            <a:off y="3123700" x="4510800"/>
            <a:ext cy="122400" cx="122400"/>
          </a:xfrm>
          <a:prstGeom prst="ellipse">
            <a:avLst/>
          </a:prstGeom>
          <a:solidFill>
            <a:schemeClr val="lt2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/>
          <p:nvPr/>
        </p:nvSpPr>
        <p:spPr>
          <a:xfrm>
            <a:off y="3123700" x="6101775"/>
            <a:ext cy="122400" cx="122400"/>
          </a:xfrm>
          <a:prstGeom prst="ellipse">
            <a:avLst/>
          </a:prstGeom>
          <a:solidFill>
            <a:schemeClr val="lt2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/>
        </p:nvSpPr>
        <p:spPr>
          <a:xfrm>
            <a:off y="3123687" x="7692750"/>
            <a:ext cy="122400" cx="122400"/>
          </a:xfrm>
          <a:prstGeom prst="ellipse">
            <a:avLst/>
          </a:prstGeom>
          <a:solidFill>
            <a:schemeClr val="lt2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 txBox="1"/>
          <p:nvPr/>
        </p:nvSpPr>
        <p:spPr>
          <a:xfrm>
            <a:off y="1885675" x="3255525"/>
            <a:ext cy="251100" cx="258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*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6">
            <a:alphaModFix/>
          </a:blip>
          <a:srcRect t="0" b="0" r="12354" l="12361"/>
          <a:stretch/>
        </p:blipFill>
        <p:spPr>
          <a:xfrm>
            <a:off y="4269050" x="5528737"/>
            <a:ext cy="358774" cx="126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6">
            <a:alphaModFix/>
          </a:blip>
          <a:srcRect t="0" b="0" r="12354" l="12361"/>
          <a:stretch/>
        </p:blipFill>
        <p:spPr>
          <a:xfrm>
            <a:off y="4269050" x="7119712"/>
            <a:ext cy="358774" cx="126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/>
        </p:nvSpPr>
        <p:spPr>
          <a:xfrm>
            <a:off y="4627825" x="2284275"/>
            <a:ext cy="272699" cx="1748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200" lang="en"/>
              <a:t>*(first sponsors)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1st: “Multicultural Campaign” (2007)</a:t>
            </a:r>
          </a:p>
        </p:txBody>
      </p:sp>
      <p:grpSp>
        <p:nvGrpSpPr>
          <p:cNvPr id="136" name="Shape 136"/>
          <p:cNvGrpSpPr/>
          <p:nvPr/>
        </p:nvGrpSpPr>
        <p:grpSpPr>
          <a:xfrm>
            <a:off y="1722162" x="1015993"/>
            <a:ext cy="1289800" cx="7069019"/>
            <a:chOff y="1779800" x="1129449"/>
            <a:chExt cy="1289800" cx="7228775"/>
          </a:xfrm>
        </p:grpSpPr>
        <p:sp>
          <p:nvSpPr>
            <p:cNvPr id="137" name="Shape 137"/>
            <p:cNvSpPr/>
            <p:nvPr/>
          </p:nvSpPr>
          <p:spPr>
            <a:xfrm flipH="1">
              <a:off y="1779800" x="3132459"/>
              <a:ext cy="1289800" cx="1219746"/>
            </a:xfrm>
            <a:prstGeom prst="flowChartOnlineStorage">
              <a:avLst/>
            </a:prstGeom>
            <a:solidFill>
              <a:srgbClr val="8C0028">
                <a:alpha val="3333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 flipH="1">
              <a:off y="1779800" x="4133976"/>
              <a:ext cy="1289800" cx="1219746"/>
            </a:xfrm>
            <a:prstGeom prst="flowChartOnlineStorage">
              <a:avLst/>
            </a:prstGeom>
            <a:solidFill>
              <a:srgbClr val="8C0028">
                <a:alpha val="4667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 flipH="1">
              <a:off y="1779800" x="5135469"/>
              <a:ext cy="1289800" cx="1219746"/>
            </a:xfrm>
            <a:prstGeom prst="flowChartOnlineStorage">
              <a:avLst/>
            </a:prstGeom>
            <a:solidFill>
              <a:srgbClr val="8C0028">
                <a:alpha val="6000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flipH="1">
              <a:off y="1779800" x="6137675"/>
              <a:ext cy="1289800" cx="1219746"/>
            </a:xfrm>
            <a:prstGeom prst="flowChartOnlineStorage">
              <a:avLst/>
            </a:prstGeom>
            <a:solidFill>
              <a:srgbClr val="8C0028">
                <a:alpha val="7333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 flipH="1">
              <a:off y="1779800" x="7138478"/>
              <a:ext cy="1289800" cx="1219746"/>
            </a:xfrm>
            <a:prstGeom prst="flowChartOnlineStorage">
              <a:avLst/>
            </a:prstGeom>
            <a:solidFill>
              <a:srgbClr val="8C0028">
                <a:alpha val="8667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sz="6000" lang="en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7</a:t>
              </a:r>
            </a:p>
          </p:txBody>
        </p:sp>
        <p:sp>
          <p:nvSpPr>
            <p:cNvPr id="142" name="Shape 142"/>
            <p:cNvSpPr/>
            <p:nvPr/>
          </p:nvSpPr>
          <p:spPr>
            <a:xfrm flipH="1">
              <a:off y="1779800" x="2130277"/>
              <a:ext cy="1289800" cx="1219746"/>
            </a:xfrm>
            <a:prstGeom prst="flowChartOnlineStorage">
              <a:avLst/>
            </a:prstGeom>
            <a:solidFill>
              <a:srgbClr val="8C0028">
                <a:alpha val="2000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 flipH="1">
              <a:off y="1779800" x="1129449"/>
              <a:ext cy="1289800" cx="1219746"/>
            </a:xfrm>
            <a:prstGeom prst="flowChartOnlineStorage">
              <a:avLst/>
            </a:prstGeom>
            <a:solidFill>
              <a:srgbClr val="8C0028">
                <a:alpha val="6669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sz="6000" lang="en">
                  <a:solidFill>
                    <a:schemeClr val="dk2"/>
                  </a:solidFill>
                  <a:latin typeface="Oswald"/>
                  <a:ea typeface="Oswald"/>
                  <a:cs typeface="Oswald"/>
                  <a:sym typeface="Oswald"/>
                </a:rPr>
                <a:t>1</a:t>
              </a:r>
            </a:p>
          </p:txBody>
        </p:sp>
        <p:cxnSp>
          <p:nvCxnSpPr>
            <p:cNvPr id="144" name="Shape 144"/>
            <p:cNvCxnSpPr/>
            <p:nvPr/>
          </p:nvCxnSpPr>
          <p:spPr>
            <a:xfrm>
              <a:off y="2415460" x="2485925"/>
              <a:ext cy="0" cx="4659900"/>
            </a:xfrm>
            <a:prstGeom prst="straightConnector1">
              <a:avLst/>
            </a:prstGeom>
            <a:noFill/>
            <a:ln w="76200" cap="flat">
              <a:solidFill>
                <a:schemeClr val="lt1"/>
              </a:solidFill>
              <a:prstDash val="dot"/>
              <a:round/>
              <a:headEnd w="lg" len="lg" type="none"/>
              <a:tailEnd w="lg" len="lg" type="triangle"/>
            </a:ln>
          </p:spPr>
        </p:cxnSp>
      </p:grp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686750" x="1129437"/>
            <a:ext cy="516349" cx="771124"/>
          </a:xfrm>
          <a:prstGeom prst="rect">
            <a:avLst/>
          </a:prstGeom>
          <a:noFill/>
          <a:ln w="9525" cap="flat">
            <a:solidFill>
              <a:srgbClr val="CCCCCC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686750" x="2061887"/>
            <a:ext cy="516350" cx="77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687719" x="2993887"/>
            <a:ext cy="514417" cx="77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3687732" x="3925887"/>
            <a:ext cy="514417" cx="770674"/>
          </a:xfrm>
          <a:prstGeom prst="rect">
            <a:avLst/>
          </a:prstGeom>
          <a:noFill/>
          <a:ln w="9525" cap="flat">
            <a:solidFill>
              <a:srgbClr val="CCCCCC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149" name="Shape 1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3687725" x="4857887"/>
            <a:ext cy="514425" cx="102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y="3687726" x="6048087"/>
            <a:ext cy="514424" cx="103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y="3687582" x="7243437"/>
            <a:ext cy="514717" cx="77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y="4202150" x="1129500"/>
            <a:ext cy="223200" cx="6885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Korean      Chinese  Vietnamese  Japanese       English          Mongolian         Thai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y="1390875" x="1129500"/>
            <a:ext cy="223200" cx="935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Levels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y="3337500" x="1129500"/>
            <a:ext cy="223200" cx="1529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Languages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y="139527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2nd: “Quick Korean” (2013)</a:t>
            </a:r>
          </a:p>
        </p:txBody>
      </p:sp>
      <p:grpSp>
        <p:nvGrpSpPr>
          <p:cNvPr id="160" name="Shape 160"/>
          <p:cNvGrpSpPr/>
          <p:nvPr/>
        </p:nvGrpSpPr>
        <p:grpSpPr>
          <a:xfrm>
            <a:off y="1722175" x="1015999"/>
            <a:ext cy="1289800" cx="7090375"/>
            <a:chOff y="1779812" x="1129455"/>
            <a:chExt cy="1289800" cx="7250613"/>
          </a:xfrm>
        </p:grpSpPr>
        <p:sp>
          <p:nvSpPr>
            <p:cNvPr id="161" name="Shape 161"/>
            <p:cNvSpPr/>
            <p:nvPr/>
          </p:nvSpPr>
          <p:spPr>
            <a:xfrm flipH="1">
              <a:off y="1779812" x="2864305"/>
              <a:ext cy="1289800" cx="2082359"/>
            </a:xfrm>
            <a:prstGeom prst="flowChartOnlineStorage">
              <a:avLst/>
            </a:prstGeom>
            <a:solidFill>
              <a:srgbClr val="8C0028">
                <a:alpha val="3333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 flipH="1">
              <a:off y="1779812" x="4574913"/>
              <a:ext cy="1289800" cx="2082359"/>
            </a:xfrm>
            <a:prstGeom prst="flowChartOnlineStorage">
              <a:avLst/>
            </a:prstGeom>
            <a:solidFill>
              <a:srgbClr val="8C0028">
                <a:alpha val="6000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 flipH="1">
              <a:off y="1779812" x="6297710"/>
              <a:ext cy="1289800" cx="2082359"/>
            </a:xfrm>
            <a:prstGeom prst="flowChartOnlineStorage">
              <a:avLst/>
            </a:prstGeom>
            <a:solidFill>
              <a:srgbClr val="8C0028">
                <a:alpha val="86670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 rtl="0" lvl="0">
                <a:spcBef>
                  <a:spcPts val="0"/>
                </a:spcBef>
                <a:buNone/>
              </a:pPr>
              <a:r>
                <a:rPr sz="6000" lang="en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4</a:t>
              </a:r>
            </a:p>
          </p:txBody>
        </p:sp>
        <p:sp>
          <p:nvSpPr>
            <p:cNvPr id="164" name="Shape 164"/>
            <p:cNvSpPr/>
            <p:nvPr/>
          </p:nvSpPr>
          <p:spPr>
            <a:xfrm flipH="1">
              <a:off y="1779812" x="1129455"/>
              <a:ext cy="1289800" cx="2082359"/>
            </a:xfrm>
            <a:prstGeom prst="flowChartOnlineStorage">
              <a:avLst/>
            </a:prstGeom>
            <a:solidFill>
              <a:srgbClr val="8C0028">
                <a:alpha val="6669"/>
              </a:srgbClr>
            </a:soli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ctr" rtl="0" lvl="0">
                <a:spcBef>
                  <a:spcPts val="0"/>
                </a:spcBef>
                <a:buNone/>
              </a:pPr>
              <a:r>
                <a:rPr sz="6000" lang="en">
                  <a:solidFill>
                    <a:schemeClr val="dk2"/>
                  </a:solidFill>
                  <a:latin typeface="Oswald"/>
                  <a:ea typeface="Oswald"/>
                  <a:cs typeface="Oswald"/>
                  <a:sym typeface="Oswald"/>
                </a:rPr>
                <a:t>1</a:t>
              </a:r>
            </a:p>
          </p:txBody>
        </p:sp>
        <p:cxnSp>
          <p:nvCxnSpPr>
            <p:cNvPr id="165" name="Shape 165"/>
            <p:cNvCxnSpPr/>
            <p:nvPr/>
          </p:nvCxnSpPr>
          <p:spPr>
            <a:xfrm>
              <a:off y="2415460" x="2485925"/>
              <a:ext cy="0" cx="3919499"/>
            </a:xfrm>
            <a:prstGeom prst="straightConnector1">
              <a:avLst/>
            </a:prstGeom>
            <a:noFill/>
            <a:ln w="76200" cap="flat">
              <a:solidFill>
                <a:schemeClr val="lt1"/>
              </a:solidFill>
              <a:prstDash val="dot"/>
              <a:round/>
              <a:headEnd w="lg" len="lg" type="none"/>
              <a:tailEnd w="lg" len="lg" type="triangle"/>
            </a:ln>
          </p:spPr>
        </p:cxnSp>
      </p:grp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686750" x="1129437"/>
            <a:ext cy="516349" cx="771124"/>
          </a:xfrm>
          <a:prstGeom prst="rect">
            <a:avLst/>
          </a:prstGeom>
          <a:noFill/>
          <a:ln w="9525" cap="flat">
            <a:solidFill>
              <a:srgbClr val="CCCCCC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686750" x="2061887"/>
            <a:ext cy="516350" cx="77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687732" x="2993875"/>
            <a:ext cy="514417" cx="770674"/>
          </a:xfrm>
          <a:prstGeom prst="rect">
            <a:avLst/>
          </a:prstGeom>
          <a:noFill/>
          <a:ln w="9525" cap="flat">
            <a:solidFill>
              <a:srgbClr val="CCCCCC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169" name="Shape 1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3687712" x="3925887"/>
            <a:ext cy="514425" cx="102887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y="4202150" x="1129500"/>
            <a:ext cy="223200" cx="6885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Korean      Chinese    Japanese        English        Spanish*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y="1390875" x="1129500"/>
            <a:ext cy="223200" cx="935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Levels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y="3337500" x="1129500"/>
            <a:ext cy="223200" cx="1529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Languages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3687755" x="5116100"/>
            <a:ext cy="514332" cx="7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y="4619900" x="6809450"/>
            <a:ext cy="272699" cx="1748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200" lang="en"/>
              <a:t>*(work in progress)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abel">
  <a:themeElements>
    <a:clrScheme name="Custom 352">
      <a:dk1>
        <a:srgbClr val="333333"/>
      </a:dk1>
      <a:lt1>
        <a:srgbClr val="FFFFFF"/>
      </a:lt1>
      <a:dk2>
        <a:srgbClr val="800000"/>
      </a:dk2>
      <a:lt2>
        <a:srgbClr val="CCCCCC"/>
      </a:lt2>
      <a:accent1>
        <a:srgbClr val="0E427E"/>
      </a:accent1>
      <a:accent2>
        <a:srgbClr val="C5AF48"/>
      </a:accent2>
      <a:accent3>
        <a:srgbClr val="327C56"/>
      </a:accent3>
      <a:accent4>
        <a:srgbClr val="387B7D"/>
      </a:accent4>
      <a:accent5>
        <a:srgbClr val="BA7436"/>
      </a:accent5>
      <a:accent6>
        <a:srgbClr val="804000"/>
      </a:accent6>
      <a:hlink>
        <a:srgbClr val="1D6B8D"/>
      </a:hlink>
      <a:folHlink>
        <a:srgbClr val="103B46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